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5" r:id="rId29"/>
    <p:sldId id="286" r:id="rId30"/>
    <p:sldId id="287" r:id="rId31"/>
    <p:sldId id="288" r:id="rId32"/>
    <p:sldId id="284" r:id="rId33"/>
  </p:sldIdLst>
  <p:sldSz cx="18288000" cy="10287000"/>
  <p:notesSz cx="6858000" cy="9144000"/>
  <p:embeddedFontLst>
    <p:embeddedFont>
      <p:font typeface="210 Nemojin 030" panose="020B0600000101010101" charset="-127"/>
      <p:regular r:id="rId34"/>
    </p:embeddedFont>
    <p:embeddedFont>
      <p:font typeface="Gmarket Sans Bold" panose="020B0600000101010101" charset="-127"/>
      <p:bold r:id="rId35"/>
    </p:embeddedFont>
    <p:embeddedFont>
      <p:font typeface="Gmarket Sans Light" panose="020B0600000101010101" charset="-127"/>
      <p:regular r:id="rId36"/>
    </p:embeddedFont>
    <p:embeddedFont>
      <p:font typeface="Gmarket Sans Medium" panose="020B0600000101010101" charset="-127"/>
      <p:regular r:id="rId37"/>
    </p:embeddedFont>
    <p:embeddedFont>
      <p:font typeface="Noto Sans CJK KR Bold" panose="020B0600000101010101" charset="-127"/>
      <p:bold r:id="rId38"/>
    </p:embeddedFont>
    <p:embeddedFont>
      <p:font typeface="Pretendard Black" panose="020B0600000101010101" charset="-127"/>
      <p:bold r:id="rId39"/>
    </p:embeddedFont>
    <p:embeddedFont>
      <p:font typeface="Pretendard Bold" panose="020B0600000101010101" charset="-127"/>
      <p:bold r:id="rId40"/>
    </p:embeddedFont>
    <p:embeddedFont>
      <p:font typeface="Pretendard ExtraBold" panose="020B0600000101010101" charset="-127"/>
      <p:bold r:id="rId41"/>
    </p:embeddedFont>
    <p:embeddedFont>
      <p:font typeface="Pretendard Medium" panose="020B0600000101010101" charset="-127"/>
      <p:bold r:id="rId42"/>
    </p:embeddedFont>
    <p:embeddedFont>
      <p:font typeface="Pretendard Regular" panose="020B0600000101010101" charset="-127"/>
      <p:regular r:id="rId43"/>
    </p:embeddedFont>
    <p:embeddedFont>
      <p:font typeface="Pretendard SemiBold" panose="020B0600000101010101" charset="-127"/>
      <p:bold r:id="rId44"/>
    </p:embeddedFont>
    <p:embeddedFont>
      <p:font typeface="Anek Bangla Expanded SemiBold" panose="020B0600000101010101" charset="0"/>
      <p:bold r:id="rId45"/>
    </p:embeddedFont>
    <p:embeddedFont>
      <p:font typeface="Calibri" panose="020F0502020204030204" pitchFamily="34" charset="0"/>
      <p:regular r:id="rId46"/>
      <p:bold r:id="rId47"/>
      <p:italic r:id="rId48"/>
      <p:boldItalic r:id="rId4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6" d="100"/>
          <a:sy n="56" d="100"/>
        </p:scale>
        <p:origin x="102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font" Target="fonts/font14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font" Target="fonts/font12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1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font" Target="fonts/font15.fnt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5.fntdata"/><Relationship Id="rId46" Type="http://schemas.openxmlformats.org/officeDocument/2006/relationships/font" Target="fonts/font13.fntdata"/><Relationship Id="rId20" Type="http://schemas.openxmlformats.org/officeDocument/2006/relationships/slide" Target="slides/slide19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49" Type="http://schemas.openxmlformats.org/officeDocument/2006/relationships/font" Target="fonts/font1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32.png"/><Relationship Id="rId5" Type="http://schemas.openxmlformats.org/officeDocument/2006/relationships/image" Target="../media/image4.png"/><Relationship Id="rId10" Type="http://schemas.openxmlformats.org/officeDocument/2006/relationships/image" Target="../media/image31.png"/><Relationship Id="rId4" Type="http://schemas.openxmlformats.org/officeDocument/2006/relationships/image" Target="../media/image3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sugang.suwings.syu.ac.kr/login.jsp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hyperlink" Target="https://suwings.syu.ac.kr/sso/login.jsp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www.syu.ac.kr/paup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38.png"/><Relationship Id="rId4" Type="http://schemas.openxmlformats.org/officeDocument/2006/relationships/image" Target="../media/image3.png"/><Relationship Id="rId9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hyperlink" Target="https://suwings.syu.ac.kr/sso/login.jsp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4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hyperlink" Target="https://www.syu.ac.kr/paup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48.png"/><Relationship Id="rId4" Type="http://schemas.openxmlformats.org/officeDocument/2006/relationships/image" Target="../media/image3.png"/><Relationship Id="rId9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52.png"/><Relationship Id="rId5" Type="http://schemas.openxmlformats.org/officeDocument/2006/relationships/image" Target="../media/image4.png"/><Relationship Id="rId10" Type="http://schemas.openxmlformats.org/officeDocument/2006/relationships/image" Target="../media/image51.png"/><Relationship Id="rId4" Type="http://schemas.openxmlformats.org/officeDocument/2006/relationships/image" Target="../media/image3.png"/><Relationship Id="rId9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hyperlink" Target="api2.hirevisa.com/m/univ/21/21/55/guide/rc-issue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55.png"/><Relationship Id="rId4" Type="http://schemas.openxmlformats.org/officeDocument/2006/relationships/image" Target="../media/image3.png"/><Relationship Id="rId9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61.png"/><Relationship Id="rId5" Type="http://schemas.openxmlformats.org/officeDocument/2006/relationships/image" Target="../media/image4.png"/><Relationship Id="rId10" Type="http://schemas.openxmlformats.org/officeDocument/2006/relationships/image" Target="../media/image60.png"/><Relationship Id="rId4" Type="http://schemas.openxmlformats.org/officeDocument/2006/relationships/image" Target="../media/image3.png"/><Relationship Id="rId9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hyperlink" Target="https://www.syu.ac.kr/eng/about-sahmyook/location/" TargetMode="External"/><Relationship Id="rId5" Type="http://schemas.openxmlformats.org/officeDocument/2006/relationships/image" Target="../media/image4.png"/><Relationship Id="rId10" Type="http://schemas.openxmlformats.org/officeDocument/2006/relationships/hyperlink" Target="https://www.syu.ac.kr/school-life/school-bus/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hyperlink" Target="https://www.syu.ac.kr/school-life/school-bus/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6.png"/><Relationship Id="rId5" Type="http://schemas.openxmlformats.org/officeDocument/2006/relationships/image" Target="../media/image4.png"/><Relationship Id="rId10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70.png"/><Relationship Id="rId4" Type="http://schemas.openxmlformats.org/officeDocument/2006/relationships/image" Target="../media/image3.png"/><Relationship Id="rId9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7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74.png"/><Relationship Id="rId5" Type="http://schemas.openxmlformats.org/officeDocument/2006/relationships/image" Target="../media/image4.png"/><Relationship Id="rId10" Type="http://schemas.openxmlformats.org/officeDocument/2006/relationships/image" Target="../media/image73.png"/><Relationship Id="rId4" Type="http://schemas.openxmlformats.org/officeDocument/2006/relationships/image" Target="../media/image3.png"/><Relationship Id="rId9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0" Type="http://schemas.openxmlformats.org/officeDocument/2006/relationships/image" Target="../media/image22.png"/><Relationship Id="rId4" Type="http://schemas.openxmlformats.org/officeDocument/2006/relationships/image" Target="../media/image3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27.png"/><Relationship Id="rId4" Type="http://schemas.openxmlformats.org/officeDocument/2006/relationships/image" Target="../media/image3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571500" y="9677400"/>
            <a:ext cx="2959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Date: 2026.02.25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ko-KR" sz="2000" b="0" i="0" u="none" strike="noStrike">
                <a:solidFill>
                  <a:srgbClr val="000000"/>
                </a:solidFill>
                <a:ea typeface="Gmarket Sans Bold"/>
              </a:rPr>
              <a:t>삼육대학교</a:t>
            </a: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2000" b="0" i="0" u="none" strike="noStrike">
                <a:solidFill>
                  <a:srgbClr val="000000"/>
                </a:solidFill>
                <a:ea typeface="Gmarket Sans Bold"/>
              </a:rPr>
              <a:t>국제교육원</a:t>
            </a:r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63800" y="5892800"/>
            <a:ext cx="3708400" cy="370840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77800" y="6794500"/>
            <a:ext cx="2222500" cy="2197100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405100" y="6743700"/>
            <a:ext cx="2222500" cy="2197100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6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5600" y="6362700"/>
            <a:ext cx="2603500" cy="2565400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10600" y="6108700"/>
            <a:ext cx="2959100" cy="3086100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850900" y="1041400"/>
            <a:ext cx="16586200" cy="55499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ko-KR" sz="10700" b="0" i="0" u="none" strike="noStrike" spc="-400">
                <a:solidFill>
                  <a:srgbClr val="000000"/>
                </a:solidFill>
                <a:ea typeface="Gmarket Sans Light"/>
              </a:rPr>
              <a:t>삼육대학교</a:t>
            </a:r>
            <a:r>
              <a:rPr lang="en-US" sz="10700" b="0" i="0" u="none" strike="noStrike" spc="-400">
                <a:solidFill>
                  <a:srgbClr val="000000"/>
                </a:solidFill>
                <a:latin typeface="Gmarket Sans Light"/>
              </a:rPr>
              <a:t> </a:t>
            </a:r>
          </a:p>
          <a:p>
            <a:pPr lvl="0" algn="ctr">
              <a:lnSpc>
                <a:spcPct val="91300"/>
              </a:lnSpc>
            </a:pPr>
            <a:r>
              <a:rPr lang="ko-KR" sz="10700" b="0" i="0" u="none" strike="noStrike" spc="-400">
                <a:solidFill>
                  <a:srgbClr val="000000"/>
                </a:solidFill>
                <a:ea typeface="Gmarket Sans Light"/>
              </a:rPr>
              <a:t>외국인</a:t>
            </a:r>
            <a:r>
              <a:rPr lang="en-US" sz="10700" b="0" i="0" u="none" strike="noStrike" spc="-400">
                <a:solidFill>
                  <a:srgbClr val="000000"/>
                </a:solidFill>
                <a:latin typeface="Gmarket Sans Light"/>
              </a:rPr>
              <a:t> </a:t>
            </a:r>
            <a:r>
              <a:rPr lang="ko-KR" sz="10700" b="0" i="0" u="none" strike="noStrike" spc="-400">
                <a:solidFill>
                  <a:srgbClr val="000000"/>
                </a:solidFill>
                <a:ea typeface="Gmarket Sans Light"/>
              </a:rPr>
              <a:t>신</a:t>
            </a:r>
            <a:r>
              <a:rPr lang="en-US" sz="10700" b="0" i="0" u="none" strike="noStrike" spc="-400">
                <a:solidFill>
                  <a:srgbClr val="000000"/>
                </a:solidFill>
                <a:latin typeface="Gmarket Sans Light"/>
              </a:rPr>
              <a:t>/</a:t>
            </a:r>
            <a:r>
              <a:rPr lang="ko-KR" sz="10700" b="0" i="0" u="none" strike="noStrike" spc="-400">
                <a:solidFill>
                  <a:srgbClr val="000000"/>
                </a:solidFill>
                <a:ea typeface="Gmarket Sans Light"/>
              </a:rPr>
              <a:t>편입생</a:t>
            </a:r>
          </a:p>
          <a:p>
            <a:pPr lvl="0" algn="ctr">
              <a:lnSpc>
                <a:spcPct val="91300"/>
              </a:lnSpc>
            </a:pPr>
            <a:r>
              <a:rPr lang="ko-KR" sz="14900" b="0" i="0" u="none" strike="noStrike" spc="-600">
                <a:solidFill>
                  <a:srgbClr val="000000"/>
                </a:solidFill>
                <a:ea typeface="Gmarket Sans Bold"/>
              </a:rPr>
              <a:t>오리엔테이션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651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797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942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270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3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4859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05.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학사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(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편입생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학점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 err="1">
                <a:solidFill>
                  <a:srgbClr val="000000"/>
                </a:solidFill>
                <a:ea typeface="Gmarket Sans Bold"/>
              </a:rPr>
              <a:t>이수표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)</a:t>
            </a:r>
          </a:p>
        </p:txBody>
      </p:sp>
      <p:graphicFrame>
        <p:nvGraphicFramePr>
          <p:cNvPr id="11" name="Table 11"/>
          <p:cNvGraphicFramePr>
            <a:graphicFrameLocks noGrp="1"/>
          </p:cNvGraphicFramePr>
          <p:nvPr/>
        </p:nvGraphicFramePr>
        <p:xfrm>
          <a:off x="1524000" y="2717800"/>
          <a:ext cx="15227300" cy="5816600"/>
        </p:xfrm>
        <a:graphic>
          <a:graphicData uri="http://schemas.openxmlformats.org/drawingml/2006/table">
            <a:tbl>
              <a:tblPr/>
              <a:tblGrid>
                <a:gridCol w="271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11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14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4200"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구분</a:t>
                      </a: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3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교양필수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교양선택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2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기초교양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(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학문의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기초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핵심교양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(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학문과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신앙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영역별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교양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이수학점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(33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8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7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18(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선택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)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6400"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과목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/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영역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구성</a:t>
                      </a:r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l">
                        <a:lnSpc>
                          <a:spcPct val="116199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사고와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표현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               (3)</a:t>
                      </a:r>
                      <a:endParaRPr lang="en-US" sz="1100"/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글로컬영어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1               (3)</a:t>
                      </a:r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인생설계와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진로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1,2  </a:t>
                      </a:r>
                      <a:r>
                        <a:rPr lang="en-US" sz="2100" b="0" i="0" u="none" strike="noStrike" spc="100">
                          <a:solidFill>
                            <a:srgbClr val="787878"/>
                          </a:solidFill>
                          <a:latin typeface="Pretendard Medium"/>
                        </a:rPr>
                        <a:t>  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(2)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핵심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1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선택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2)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16199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종교와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인생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             (2)</a:t>
                      </a:r>
                      <a:endParaRPr lang="en-US" sz="1100"/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인성과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사회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             (2)</a:t>
                      </a:r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생활과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윤리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             (2)</a:t>
                      </a:r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역사와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문화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             (2)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l">
                        <a:lnSpc>
                          <a:spcPct val="116199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대학한국어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1, 2                          (6)</a:t>
                      </a:r>
                      <a:endParaRPr lang="en-US" sz="1100"/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대학한국어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읽기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(1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학기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             (3)</a:t>
                      </a:r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대학한국어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말하기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(2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학기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         (3)</a:t>
                      </a:r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대학한국어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쓰기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(1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학기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             (3)</a:t>
                      </a:r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한국사회와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문화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(2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학기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             (3)</a:t>
                      </a:r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(KLEC)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대학한국어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읽기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1,2   </a:t>
                      </a:r>
                      <a:r>
                        <a:rPr lang="en-US" sz="2100" b="0" i="0" u="none" strike="noStrike" spc="-100">
                          <a:solidFill>
                            <a:srgbClr val="787878"/>
                          </a:solidFill>
                          <a:latin typeface="Pretendard Medium"/>
                        </a:rPr>
                        <a:t>   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   (6)</a:t>
                      </a:r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(KLEC)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대학한국어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말하기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1,2        (6) </a:t>
                      </a:r>
                    </a:p>
                    <a:p>
                      <a:pPr lvl="0" algn="l">
                        <a:lnSpc>
                          <a:spcPct val="116199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(KLEC)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대학한국어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쓰기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1,2           (6)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09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l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핵심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2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언어와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예술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            (3)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TextBox 12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09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06.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수강신청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28800" y="3657600"/>
            <a:ext cx="2616200" cy="4699000"/>
          </a:xfrm>
          <a:prstGeom prst="rect">
            <a:avLst/>
          </a:prstGeom>
          <a:effectLst>
            <a:outerShdw dist="100519" dir="5400000">
              <a:srgbClr val="E6E6E6">
                <a:alpha val="100000"/>
              </a:srgbClr>
            </a:outerShdw>
          </a:effectLst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00600" y="3657600"/>
            <a:ext cx="2616200" cy="4699000"/>
          </a:xfrm>
          <a:prstGeom prst="rect">
            <a:avLst/>
          </a:prstGeom>
          <a:effectLst>
            <a:outerShdw dist="100519" dir="5400000">
              <a:srgbClr val="E6E6E6">
                <a:alpha val="100000"/>
              </a:srgbClr>
            </a:outerShdw>
          </a:effectLst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5900" y="3644900"/>
            <a:ext cx="2616200" cy="4699000"/>
          </a:xfrm>
          <a:prstGeom prst="rect">
            <a:avLst/>
          </a:prstGeom>
          <a:effectLst>
            <a:outerShdw dist="100519" dir="5400000">
              <a:srgbClr val="E6E6E6">
                <a:alpha val="100000"/>
              </a:srgbClr>
            </a:outerShdw>
          </a:effectLst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71200" y="3657600"/>
            <a:ext cx="2616200" cy="4699000"/>
          </a:xfrm>
          <a:prstGeom prst="rect">
            <a:avLst/>
          </a:prstGeom>
          <a:effectLst>
            <a:outerShdw dist="100519" dir="5400000">
              <a:srgbClr val="E6E6E6">
                <a:alpha val="100000"/>
              </a:srgbClr>
            </a:outerShdw>
          </a:effectLst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893800" y="3657600"/>
            <a:ext cx="2616200" cy="4699000"/>
          </a:xfrm>
          <a:prstGeom prst="rect">
            <a:avLst/>
          </a:prstGeom>
          <a:effectLst>
            <a:outerShdw dist="100519" dir="5400000">
              <a:srgbClr val="E6E6E6">
                <a:alpha val="100000"/>
              </a:srgbClr>
            </a:outerShdw>
          </a:effectLst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24100" y="4635500"/>
            <a:ext cx="1612900" cy="1612900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95900" y="4635500"/>
            <a:ext cx="1612900" cy="1612900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43900" y="4635500"/>
            <a:ext cx="1612900" cy="1612900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66500" y="4635500"/>
            <a:ext cx="1612900" cy="1612900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389100" y="4635500"/>
            <a:ext cx="1612900" cy="1612900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76500" y="4787900"/>
            <a:ext cx="1308100" cy="1308100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73700" y="5143500"/>
            <a:ext cx="1257300" cy="508000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24900" y="5016500"/>
            <a:ext cx="838200" cy="850900"/>
          </a:xfrm>
          <a:prstGeom prst="rect">
            <a:avLst/>
          </a:prstGeom>
        </p:spPr>
      </p:pic>
      <p:pic>
        <p:nvPicPr>
          <p:cNvPr id="24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747500" y="5016500"/>
            <a:ext cx="863600" cy="863600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846300" y="4978400"/>
            <a:ext cx="711200" cy="927100"/>
          </a:xfrm>
          <a:prstGeom prst="rect">
            <a:avLst/>
          </a:prstGeom>
        </p:spPr>
      </p:pic>
      <p:sp>
        <p:nvSpPr>
          <p:cNvPr id="26" name="TextBox 26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11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120900" y="3771900"/>
            <a:ext cx="2019300" cy="381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2200" b="0" i="0" u="none" strike="noStrike" spc="100">
                <a:solidFill>
                  <a:srgbClr val="000000"/>
                </a:solidFill>
                <a:latin typeface="Anek Bangla Expanded SemiBold"/>
              </a:rPr>
              <a:t>STEP 1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5143500" y="3771900"/>
            <a:ext cx="2019300" cy="393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2200" b="0" i="0" u="none" strike="noStrike" spc="100">
                <a:solidFill>
                  <a:srgbClr val="000000"/>
                </a:solidFill>
                <a:latin typeface="Anek Bangla Expanded SemiBold"/>
              </a:rPr>
              <a:t>STEP 2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8128000" y="3771900"/>
            <a:ext cx="2019300" cy="393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2200" b="0" i="0" u="none" strike="noStrike" spc="100">
                <a:solidFill>
                  <a:srgbClr val="000000"/>
                </a:solidFill>
                <a:latin typeface="Anek Bangla Expanded SemiBold"/>
              </a:rPr>
              <a:t>STEP 3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1163300" y="3771900"/>
            <a:ext cx="2019300" cy="393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2200" b="0" i="0" u="none" strike="noStrike" spc="100">
                <a:solidFill>
                  <a:srgbClr val="000000"/>
                </a:solidFill>
                <a:latin typeface="Anek Bangla Expanded SemiBold"/>
              </a:rPr>
              <a:t>STEP 4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4185900" y="3771900"/>
            <a:ext cx="2019300" cy="393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2200" b="0" i="0" u="none" strike="noStrike" spc="100">
                <a:solidFill>
                  <a:srgbClr val="000000"/>
                </a:solidFill>
                <a:latin typeface="Anek Bangla Expanded SemiBold"/>
              </a:rPr>
              <a:t>STEP 5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2108200" y="6540500"/>
            <a:ext cx="2044700" cy="4191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2400" b="0" i="0" u="none" strike="noStrike">
                <a:solidFill>
                  <a:srgbClr val="FFB71F"/>
                </a:solidFill>
                <a:ea typeface="Pretendard Black"/>
              </a:rPr>
              <a:t>공지확인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1981200" y="7226300"/>
            <a:ext cx="2286000" cy="647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16199"/>
              </a:lnSpc>
            </a:pP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SU-WINGS </a:t>
            </a:r>
          </a:p>
          <a:p>
            <a:pPr lvl="0" algn="ctr">
              <a:lnSpc>
                <a:spcPct val="116199"/>
              </a:lnSpc>
            </a:pP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수강편람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확인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5080000" y="6540500"/>
            <a:ext cx="2044700" cy="4191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2400" b="0" i="0" u="none" strike="noStrike">
                <a:solidFill>
                  <a:srgbClr val="FFB71F"/>
                </a:solidFill>
                <a:ea typeface="Pretendard Black"/>
              </a:rPr>
              <a:t>계정</a:t>
            </a:r>
            <a:r>
              <a:rPr lang="en-US" sz="2400" b="0" i="0" u="none" strike="noStrike">
                <a:solidFill>
                  <a:srgbClr val="FFB71F"/>
                </a:solidFill>
                <a:latin typeface="Pretendard Black"/>
              </a:rPr>
              <a:t> </a:t>
            </a:r>
            <a:r>
              <a:rPr lang="ko-KR" sz="2400" b="0" i="0" u="none" strike="noStrike">
                <a:solidFill>
                  <a:srgbClr val="FFB71F"/>
                </a:solidFill>
                <a:ea typeface="Pretendard Black"/>
              </a:rPr>
              <a:t>로그인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8115300" y="6540500"/>
            <a:ext cx="2044700" cy="4191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2400" b="0" i="0" u="none" strike="noStrike">
                <a:solidFill>
                  <a:srgbClr val="FFB71F"/>
                </a:solidFill>
                <a:ea typeface="Pretendard Black"/>
              </a:rPr>
              <a:t>본</a:t>
            </a:r>
            <a:r>
              <a:rPr lang="en-US" sz="2400" b="0" i="0" u="none" strike="noStrike">
                <a:solidFill>
                  <a:srgbClr val="FFB71F"/>
                </a:solidFill>
                <a:latin typeface="Pretendard Black"/>
              </a:rPr>
              <a:t> </a:t>
            </a:r>
            <a:r>
              <a:rPr lang="ko-KR" sz="2400" b="0" i="0" u="none" strike="noStrike">
                <a:solidFill>
                  <a:srgbClr val="FFB71F"/>
                </a:solidFill>
                <a:ea typeface="Pretendard Black"/>
              </a:rPr>
              <a:t>수강신청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11150600" y="6337300"/>
            <a:ext cx="2044700" cy="8128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2400" b="0" i="0" u="none" strike="noStrike">
                <a:solidFill>
                  <a:srgbClr val="FFB71F"/>
                </a:solidFill>
                <a:ea typeface="Pretendard Black"/>
              </a:rPr>
              <a:t>수강신청</a:t>
            </a:r>
            <a:r>
              <a:rPr lang="en-US" sz="2400" b="0" i="0" u="none" strike="noStrike">
                <a:solidFill>
                  <a:srgbClr val="FFB71F"/>
                </a:solidFill>
                <a:latin typeface="Pretendard Black"/>
              </a:rPr>
              <a:t> </a:t>
            </a:r>
            <a:r>
              <a:rPr lang="ko-KR" sz="2400" b="0" i="0" u="none" strike="noStrike">
                <a:solidFill>
                  <a:srgbClr val="FFB71F"/>
                </a:solidFill>
                <a:ea typeface="Pretendard Black"/>
              </a:rPr>
              <a:t>확인</a:t>
            </a:r>
            <a:r>
              <a:rPr lang="en-US" sz="2400" b="0" i="0" u="none" strike="noStrike">
                <a:solidFill>
                  <a:srgbClr val="FFB71F"/>
                </a:solidFill>
                <a:latin typeface="Pretendard Black"/>
              </a:rPr>
              <a:t> </a:t>
            </a:r>
            <a:r>
              <a:rPr lang="ko-KR" sz="2400" b="0" i="0" u="none" strike="noStrike">
                <a:solidFill>
                  <a:srgbClr val="FFB71F"/>
                </a:solidFill>
                <a:ea typeface="Pretendard Black"/>
              </a:rPr>
              <a:t>및</a:t>
            </a:r>
          </a:p>
          <a:p>
            <a:pPr lvl="0" algn="ctr">
              <a:lnSpc>
                <a:spcPct val="107899"/>
              </a:lnSpc>
            </a:pPr>
            <a:r>
              <a:rPr lang="ko-KR" sz="2400" b="0" i="0" u="none" strike="noStrike">
                <a:solidFill>
                  <a:srgbClr val="FFB71F"/>
                </a:solidFill>
                <a:ea typeface="Pretendard Black"/>
              </a:rPr>
              <a:t>정정기간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4173200" y="6540500"/>
            <a:ext cx="2044700" cy="4191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2400" b="0" i="0" u="none" strike="noStrike">
                <a:solidFill>
                  <a:srgbClr val="FFB71F"/>
                </a:solidFill>
                <a:ea typeface="Pretendard Black"/>
              </a:rPr>
              <a:t>수강중도포기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4965700" y="7061200"/>
            <a:ext cx="2286000" cy="9779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16199"/>
              </a:lnSpc>
            </a:pP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SU-WINGS </a:t>
            </a:r>
          </a:p>
          <a:p>
            <a:pPr lvl="0" algn="ctr">
              <a:lnSpc>
                <a:spcPct val="116199"/>
              </a:lnSpc>
            </a:pP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아이디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 : 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학번</a:t>
            </a:r>
          </a:p>
          <a:p>
            <a:pPr lvl="0" algn="ctr">
              <a:lnSpc>
                <a:spcPct val="116199"/>
              </a:lnSpc>
            </a:pP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비밀번호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: 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본인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설정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8001000" y="7086600"/>
            <a:ext cx="2286000" cy="9779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16199"/>
              </a:lnSpc>
            </a:pP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2026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년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 2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월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 26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일</a:t>
            </a:r>
          </a:p>
          <a:p>
            <a:pPr lvl="0" algn="ctr">
              <a:lnSpc>
                <a:spcPct val="116199"/>
              </a:lnSpc>
            </a:pP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목요일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  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오전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 10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시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 - </a:t>
            </a:r>
          </a:p>
          <a:p>
            <a:pPr lvl="0" algn="ctr">
              <a:lnSpc>
                <a:spcPct val="116199"/>
              </a:lnSpc>
            </a:pP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27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일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금요일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 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오후</a:t>
            </a: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 5</a:t>
            </a:r>
            <a:r>
              <a:rPr lang="ko-KR" sz="1800" b="0" i="0" u="none" strike="noStrike" spc="-100">
                <a:solidFill>
                  <a:srgbClr val="000000"/>
                </a:solidFill>
                <a:ea typeface="Pretendard Regular"/>
              </a:rPr>
              <a:t>시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11023600" y="7467600"/>
            <a:ext cx="2286000" cy="5715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2026. 03. 03.~</a:t>
            </a:r>
          </a:p>
          <a:p>
            <a:pPr lvl="0" algn="ctr">
              <a:lnSpc>
                <a:spcPct val="91300"/>
              </a:lnSpc>
            </a:pP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2025. 03. 09  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14058900" y="7391400"/>
            <a:ext cx="2286000" cy="647700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lvl="0" algn="ctr">
              <a:lnSpc>
                <a:spcPct val="116199"/>
              </a:lnSpc>
            </a:pP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2026. 03. 24 ~</a:t>
            </a:r>
          </a:p>
          <a:p>
            <a:pPr lvl="0" algn="ctr">
              <a:lnSpc>
                <a:spcPct val="116199"/>
              </a:lnSpc>
            </a:pPr>
            <a:r>
              <a:rPr lang="en-US" sz="1800" b="0" i="0" u="none" strike="noStrike" spc="-100">
                <a:solidFill>
                  <a:srgbClr val="000000"/>
                </a:solidFill>
                <a:latin typeface="Pretendard Regular"/>
              </a:rPr>
              <a:t>2026. 03. 26  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06.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수강신청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197100" y="3785152"/>
            <a:ext cx="13881100" cy="4699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ko-KR" sz="5000" b="0" i="0" u="none" strike="noStrike" dirty="0">
                <a:solidFill>
                  <a:srgbClr val="000000"/>
                </a:solidFill>
                <a:ea typeface="Pretendard Black"/>
              </a:rPr>
              <a:t>수강신청</a:t>
            </a:r>
            <a:r>
              <a:rPr lang="en-US" sz="5000" b="0" i="0" u="none" strike="noStrike" dirty="0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 dirty="0">
                <a:solidFill>
                  <a:srgbClr val="000000"/>
                </a:solidFill>
                <a:ea typeface="Pretendard Black"/>
              </a:rPr>
              <a:t>사이트</a:t>
            </a:r>
          </a:p>
          <a:p>
            <a:pPr lvl="0" algn="ctr">
              <a:lnSpc>
                <a:spcPct val="99600"/>
              </a:lnSpc>
            </a:pPr>
            <a:r>
              <a:rPr lang="en-US" sz="5000" b="0" i="0" u="none" strike="noStrike" dirty="0">
                <a:solidFill>
                  <a:srgbClr val="000000"/>
                </a:solidFill>
                <a:latin typeface="Pretendard Black"/>
                <a:hlinkClick r:id="rId8"/>
              </a:rPr>
              <a:t>http://sugang.suwings.syu.ac.kr/login.jsp</a:t>
            </a:r>
            <a:br>
              <a:rPr lang="en-US" sz="5000" b="0" i="0" u="none" strike="noStrike" dirty="0">
                <a:solidFill>
                  <a:srgbClr val="000000"/>
                </a:solidFill>
                <a:latin typeface="Pretendard Black"/>
              </a:rPr>
            </a:br>
            <a:r>
              <a:rPr lang="ko-KR" altLang="en-US" sz="5000" dirty="0">
                <a:solidFill>
                  <a:srgbClr val="000000"/>
                </a:solidFill>
                <a:latin typeface="Pretendard Black" panose="020B0600000101010101" charset="-127"/>
                <a:ea typeface="Pretendard Black" panose="020B0600000101010101" charset="-127"/>
              </a:rPr>
              <a:t>수강신청 안내 </a:t>
            </a:r>
            <a:br>
              <a:rPr lang="en-US" altLang="ko-KR" sz="5000" dirty="0">
                <a:solidFill>
                  <a:srgbClr val="000000"/>
                </a:solidFill>
                <a:latin typeface="Pretendard Black" panose="020B0600000101010101" charset="-127"/>
                <a:ea typeface="Pretendard Black" panose="020B0600000101010101" charset="-127"/>
              </a:rPr>
            </a:br>
            <a:r>
              <a:rPr lang="en-US" altLang="ko-KR" sz="5000" dirty="0">
                <a:solidFill>
                  <a:srgbClr val="000000"/>
                </a:solidFill>
                <a:latin typeface="Pretendard Black" panose="020B0600000101010101" charset="-127"/>
                <a:ea typeface="Pretendard Black" panose="020B0600000101010101" charset="-127"/>
                <a:hlinkClick r:id="rId9"/>
              </a:rPr>
              <a:t>https://www.syu.ac.kr/paup</a:t>
            </a:r>
            <a:endParaRPr lang="en-US" altLang="ko-KR" sz="5000" dirty="0">
              <a:solidFill>
                <a:srgbClr val="000000"/>
              </a:solidFill>
              <a:latin typeface="Pretendard Black" panose="020B0600000101010101" charset="-127"/>
              <a:ea typeface="Pretendard Black" panose="020B0600000101010101" charset="-127"/>
            </a:endParaRPr>
          </a:p>
          <a:p>
            <a:pPr lvl="0" algn="ctr">
              <a:lnSpc>
                <a:spcPct val="99600"/>
              </a:lnSpc>
            </a:pPr>
            <a:endParaRPr lang="en-US" altLang="ko-KR" sz="5000" dirty="0">
              <a:solidFill>
                <a:srgbClr val="000000"/>
              </a:solidFill>
              <a:latin typeface="Pretendard Black" panose="020B0600000101010101" charset="-127"/>
              <a:ea typeface="Pretendard Black" panose="020B0600000101010101" charset="-127"/>
            </a:endParaRPr>
          </a:p>
          <a:p>
            <a:pPr lvl="0" algn="ctr">
              <a:lnSpc>
                <a:spcPct val="99600"/>
              </a:lnSpc>
            </a:pPr>
            <a:r>
              <a:rPr lang="ko-KR" sz="5000" b="0" i="0" u="none" strike="noStrike" dirty="0">
                <a:solidFill>
                  <a:srgbClr val="000000"/>
                </a:solidFill>
                <a:ea typeface="Pretendard Black"/>
              </a:rPr>
              <a:t>학교</a:t>
            </a:r>
            <a:r>
              <a:rPr lang="en-US" sz="5000" b="0" i="0" u="none" strike="noStrike" dirty="0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 dirty="0">
                <a:solidFill>
                  <a:srgbClr val="000000"/>
                </a:solidFill>
                <a:ea typeface="Pretendard Black"/>
              </a:rPr>
              <a:t>통합</a:t>
            </a:r>
            <a:r>
              <a:rPr lang="en-US" sz="5000" b="0" i="0" u="none" strike="noStrike" dirty="0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 dirty="0">
                <a:solidFill>
                  <a:srgbClr val="000000"/>
                </a:solidFill>
                <a:ea typeface="Pretendard Black"/>
              </a:rPr>
              <a:t>사이트</a:t>
            </a:r>
          </a:p>
          <a:p>
            <a:pPr lvl="0" algn="ctr">
              <a:lnSpc>
                <a:spcPct val="99600"/>
              </a:lnSpc>
            </a:pPr>
            <a:r>
              <a:rPr lang="en-US" sz="5000" b="0" i="0" u="none" strike="noStrike" dirty="0">
                <a:solidFill>
                  <a:srgbClr val="000000"/>
                </a:solidFill>
                <a:latin typeface="Pretendard Black"/>
                <a:hlinkClick r:id="rId10"/>
              </a:rPr>
              <a:t>https://suwings.syu.ac.kr/sso/login.jsp</a:t>
            </a:r>
            <a:endParaRPr lang="en-US" sz="5000" b="0" i="0" u="none" strike="noStrike" dirty="0">
              <a:solidFill>
                <a:srgbClr val="000000"/>
              </a:solidFill>
              <a:latin typeface="Pretendard Black"/>
            </a:endParaRPr>
          </a:p>
          <a:p>
            <a:pPr lvl="0" algn="ctr">
              <a:lnSpc>
                <a:spcPct val="99600"/>
              </a:lnSpc>
            </a:pPr>
            <a:endParaRPr lang="en-US" sz="5000" b="0" i="0" u="none" strike="noStrike" dirty="0">
              <a:solidFill>
                <a:srgbClr val="000000"/>
              </a:solidFill>
              <a:latin typeface="Pretendard Black"/>
            </a:endParaRPr>
          </a:p>
          <a:p>
            <a:pPr lvl="0" algn="ctr">
              <a:lnSpc>
                <a:spcPct val="99600"/>
              </a:lnSpc>
            </a:pPr>
            <a:endParaRPr lang="en-US" sz="5000" b="0" i="0" u="none" strike="noStrike" dirty="0">
              <a:solidFill>
                <a:srgbClr val="000000"/>
              </a:solidFill>
              <a:latin typeface="Pretendard Black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12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06.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수강신청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13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273300" y="2692400"/>
            <a:ext cx="13881100" cy="5461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endParaRPr/>
          </a:p>
          <a:p>
            <a:pPr marL="342900" lvl="0" indent="-342900" algn="l">
              <a:lnSpc>
                <a:spcPct val="99600"/>
              </a:lnSpc>
              <a:buClr>
                <a:srgbClr val="000000"/>
              </a:buClr>
              <a:buFont typeface="Arial"/>
              <a:buChar char="●"/>
            </a:pP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2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학기부터는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highlight>
                  <a:srgbClr val="F5E447"/>
                </a:highlight>
                <a:ea typeface="Pretendard Black"/>
              </a:rPr>
              <a:t>장바구니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에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담아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놓기를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먼저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하신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후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  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수강신청을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하면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  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더욱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편리합니다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! </a:t>
            </a:r>
          </a:p>
          <a:p>
            <a:pPr lvl="0" algn="l">
              <a:lnSpc>
                <a:spcPct val="99600"/>
              </a:lnSpc>
            </a:pPr>
            <a:endParaRPr lang="en-US" sz="5000" b="0" i="0" u="none" strike="noStrike">
              <a:solidFill>
                <a:srgbClr val="000000"/>
              </a:solidFill>
              <a:latin typeface="Pretendard Black"/>
            </a:endParaRPr>
          </a:p>
          <a:p>
            <a:pPr marL="342900" lvl="0" indent="-342900" algn="l">
              <a:lnSpc>
                <a:spcPct val="99600"/>
              </a:lnSpc>
              <a:buClr>
                <a:srgbClr val="000000"/>
              </a:buClr>
              <a:buFont typeface="Arial"/>
              <a:buChar char="●"/>
            </a:pPr>
            <a:r>
              <a:rPr lang="en-US" sz="5000" b="0" i="0" u="none" strike="noStrike">
                <a:solidFill>
                  <a:srgbClr val="000000"/>
                </a:solidFill>
                <a:highlight>
                  <a:srgbClr val="F5E447"/>
                </a:highlight>
                <a:latin typeface="Pretendard Black"/>
              </a:rPr>
              <a:t>17</a:t>
            </a:r>
            <a:r>
              <a:rPr lang="ko-KR" sz="5000" b="0" i="0" u="none" strike="noStrike">
                <a:solidFill>
                  <a:srgbClr val="000000"/>
                </a:solidFill>
                <a:highlight>
                  <a:srgbClr val="F5E447"/>
                </a:highlight>
                <a:ea typeface="Pretendard Black"/>
              </a:rPr>
              <a:t>학점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까지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신청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가능합니다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. 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직전학기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highlight>
                  <a:srgbClr val="F5E447"/>
                </a:highlight>
                <a:ea typeface="Pretendard Black"/>
              </a:rPr>
              <a:t>평점이</a:t>
            </a:r>
            <a:r>
              <a:rPr lang="en-US" sz="5000" b="0" i="0" u="none" strike="noStrike">
                <a:solidFill>
                  <a:srgbClr val="000000"/>
                </a:solidFill>
                <a:highlight>
                  <a:srgbClr val="F5E447"/>
                </a:highlight>
                <a:latin typeface="Pretendard Black"/>
              </a:rPr>
              <a:t> 3.7</a:t>
            </a:r>
            <a:r>
              <a:rPr lang="ko-KR" sz="5000" b="0" i="0" u="none" strike="noStrike">
                <a:solidFill>
                  <a:srgbClr val="000000"/>
                </a:solidFill>
                <a:highlight>
                  <a:srgbClr val="F5E447"/>
                </a:highlight>
                <a:ea typeface="Pretendard Black"/>
              </a:rPr>
              <a:t>이상인</a:t>
            </a:r>
            <a:r>
              <a:rPr lang="en-US" sz="5000" b="0" i="0" u="none" strike="noStrike">
                <a:solidFill>
                  <a:srgbClr val="000000"/>
                </a:solidFill>
                <a:highlight>
                  <a:srgbClr val="F5E447"/>
                </a:highlight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highlight>
                  <a:srgbClr val="F5E447"/>
                </a:highlight>
                <a:ea typeface="Pretendard Black"/>
              </a:rPr>
              <a:t>경우는</a:t>
            </a:r>
            <a:r>
              <a:rPr lang="en-US" sz="5000" b="0" i="0" u="none" strike="noStrike">
                <a:solidFill>
                  <a:srgbClr val="000000"/>
                </a:solidFill>
                <a:highlight>
                  <a:srgbClr val="F5E447"/>
                </a:highlight>
                <a:latin typeface="Pretendard Black"/>
              </a:rPr>
              <a:t> 20</a:t>
            </a:r>
            <a:r>
              <a:rPr lang="ko-KR" sz="5000" b="0" i="0" u="none" strike="noStrike">
                <a:solidFill>
                  <a:srgbClr val="000000"/>
                </a:solidFill>
                <a:highlight>
                  <a:srgbClr val="F5E447"/>
                </a:highlight>
                <a:ea typeface="Pretendard Black"/>
              </a:rPr>
              <a:t>학점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 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신청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5000" b="0" i="0" u="none" strike="noStrike">
                <a:solidFill>
                  <a:srgbClr val="000000"/>
                </a:solidFill>
                <a:ea typeface="Pretendard Black"/>
              </a:rPr>
              <a:t>가능합니다</a:t>
            </a: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.</a:t>
            </a:r>
          </a:p>
          <a:p>
            <a:pPr lvl="0" algn="l">
              <a:lnSpc>
                <a:spcPct val="99600"/>
              </a:lnSpc>
            </a:pPr>
            <a:r>
              <a:rPr lang="en-US" sz="5000" b="0" i="0" u="none" strike="noStrike">
                <a:solidFill>
                  <a:srgbClr val="000000"/>
                </a:solidFill>
                <a:latin typeface="Pretendard Black"/>
              </a:rPr>
              <a:t> 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graphicFrame>
        <p:nvGraphicFramePr>
          <p:cNvPr id="10" name="Table 10"/>
          <p:cNvGraphicFramePr>
            <a:graphicFrameLocks noGrp="1"/>
          </p:cNvGraphicFramePr>
          <p:nvPr/>
        </p:nvGraphicFramePr>
        <p:xfrm>
          <a:off x="1790700" y="2578100"/>
          <a:ext cx="14706600" cy="5715000"/>
        </p:xfrm>
        <a:graphic>
          <a:graphicData uri="http://schemas.openxmlformats.org/drawingml/2006/table">
            <a:tbl>
              <a:tblPr/>
              <a:tblGrid>
                <a:gridCol w="490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0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0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700" b="0" i="0" u="none" strike="noStrike">
                          <a:solidFill>
                            <a:srgbClr val="595959"/>
                          </a:solidFill>
                          <a:ea typeface="S-Core Dream 5 Medium"/>
                        </a:rPr>
                        <a:t>강좌번호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C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700" b="0" i="0" u="none" strike="noStrike">
                          <a:solidFill>
                            <a:srgbClr val="595959"/>
                          </a:solidFill>
                          <a:ea typeface="S-Core Dream 5 Medium"/>
                        </a:rPr>
                        <a:t>과목명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C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700" b="0" i="0" u="none" strike="noStrike">
                          <a:solidFill>
                            <a:srgbClr val="595959"/>
                          </a:solidFill>
                          <a:ea typeface="S-Core Dream 5 Medium"/>
                        </a:rPr>
                        <a:t>시간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943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대학한국어</a:t>
                      </a: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1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수</a:t>
                      </a: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4-6</a:t>
                      </a: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교시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813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대학한국어</a:t>
                      </a: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읽기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수</a:t>
                      </a: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1-3</a:t>
                      </a: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교시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830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대학한국어</a:t>
                      </a: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쓰기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수</a:t>
                      </a: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4-6</a:t>
                      </a: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교시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998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언어와</a:t>
                      </a: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예술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월</a:t>
                      </a:r>
                      <a:r>
                        <a:rPr lang="en-US" sz="2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7-9</a:t>
                      </a:r>
                      <a:r>
                        <a:rPr lang="ko-KR" sz="2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교시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TextBox 11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06.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수강신청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14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1900" y="3098800"/>
            <a:ext cx="5905500" cy="232410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28900" y="5892800"/>
            <a:ext cx="6172200" cy="2032000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1536700" y="1485900"/>
            <a:ext cx="15227300" cy="10668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07. </a:t>
            </a:r>
            <a:r>
              <a:rPr lang="ko-KR" sz="6000" b="0" i="0" u="none" strike="noStrike" spc="-200" dirty="0">
                <a:solidFill>
                  <a:srgbClr val="000000"/>
                </a:solidFill>
                <a:ea typeface="Gmarket Sans Bold"/>
              </a:rPr>
              <a:t>아이디</a:t>
            </a: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 / </a:t>
            </a:r>
            <a:r>
              <a:rPr lang="ko-KR" sz="6000" b="0" i="0" u="none" strike="noStrike" spc="-200" dirty="0">
                <a:solidFill>
                  <a:srgbClr val="000000"/>
                </a:solidFill>
                <a:ea typeface="Gmarket Sans Bold"/>
              </a:rPr>
              <a:t>비밀번호</a:t>
            </a: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6000" b="0" i="0" u="none" strike="noStrike" spc="-200" dirty="0">
                <a:solidFill>
                  <a:srgbClr val="000000"/>
                </a:solidFill>
                <a:ea typeface="Gmarket Sans Bold"/>
              </a:rPr>
              <a:t>설정</a:t>
            </a: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6000" b="0" i="0" u="none" strike="noStrike" spc="-200" dirty="0">
                <a:solidFill>
                  <a:srgbClr val="000000"/>
                </a:solidFill>
                <a:ea typeface="Gmarket Sans Bold"/>
              </a:rPr>
              <a:t>안내</a:t>
            </a: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(</a:t>
            </a:r>
            <a:r>
              <a:rPr lang="ko-KR" sz="6000" b="0" i="0" u="none" strike="noStrike" spc="-200" dirty="0">
                <a:solidFill>
                  <a:srgbClr val="000000"/>
                </a:solidFill>
                <a:ea typeface="Gmarket Sans Bold"/>
              </a:rPr>
              <a:t>학번조회</a:t>
            </a: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)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17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8801100" y="2946400"/>
            <a:ext cx="8255000" cy="3733800"/>
          </a:xfrm>
          <a:prstGeom prst="rect">
            <a:avLst/>
          </a:prstGeom>
        </p:spPr>
        <p:txBody>
          <a:bodyPr lIns="0" tIns="0" rIns="0" bIns="0" rtlCol="0" anchor="t"/>
          <a:lstStyle/>
          <a:p>
            <a:pPr marL="342900" lvl="0" indent="-342900" algn="l">
              <a:lnSpc>
                <a:spcPct val="116199"/>
              </a:lnSpc>
              <a:buClr>
                <a:srgbClr val="000000"/>
              </a:buClr>
              <a:buFont typeface="Arial"/>
              <a:buChar char="●"/>
            </a:pP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학번</a:t>
            </a: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: </a:t>
            </a: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여권상에</a:t>
            </a: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있는</a:t>
            </a: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 </a:t>
            </a:r>
          </a:p>
          <a:p>
            <a:pPr lvl="0" algn="l">
              <a:lnSpc>
                <a:spcPct val="116199"/>
              </a:lnSpc>
            </a:pP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                </a:t>
            </a: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본인</a:t>
            </a: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이름으로</a:t>
            </a: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기입</a:t>
            </a:r>
          </a:p>
          <a:p>
            <a:pPr lvl="0" algn="l">
              <a:lnSpc>
                <a:spcPct val="116199"/>
              </a:lnSpc>
            </a:pPr>
            <a:endParaRPr lang="ko-KR" sz="4200" b="0" i="0" u="none" strike="noStrike" dirty="0">
              <a:solidFill>
                <a:srgbClr val="000000"/>
              </a:solidFill>
              <a:ea typeface="Pretendard Bold"/>
            </a:endParaRPr>
          </a:p>
          <a:p>
            <a:pPr marL="342900" lvl="0" indent="-342900" algn="l">
              <a:lnSpc>
                <a:spcPct val="116199"/>
              </a:lnSpc>
              <a:buClr>
                <a:srgbClr val="000000"/>
              </a:buClr>
              <a:buFont typeface="Arial"/>
              <a:buChar char="●"/>
            </a:pP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비밀번호</a:t>
            </a: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: </a:t>
            </a:r>
            <a:b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</a:b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원서</a:t>
            </a: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접수</a:t>
            </a: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했을</a:t>
            </a: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때</a:t>
            </a: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이메일로</a:t>
            </a:r>
            <a:r>
              <a:rPr lang="en-US" sz="4200" b="0" i="0" u="none" strike="noStrike" dirty="0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4200" b="0" i="0" u="none" strike="noStrike" dirty="0">
                <a:solidFill>
                  <a:srgbClr val="000000"/>
                </a:solidFill>
                <a:ea typeface="Pretendard Bold"/>
              </a:rPr>
              <a:t>기입</a:t>
            </a:r>
          </a:p>
        </p:txBody>
      </p:sp>
      <p:pic>
        <p:nvPicPr>
          <p:cNvPr id="15" name="Picture 13">
            <a:extLst>
              <a:ext uri="{FF2B5EF4-FFF2-40B4-BE49-F238E27FC236}">
                <a16:creationId xmlns:a16="http://schemas.microsoft.com/office/drawing/2014/main" id="{B30C1252-615E-40B7-99C6-39CC926A73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44000" y="7079000"/>
            <a:ext cx="6940550" cy="16915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6CDD3C0-13AF-4752-92F1-048B7D8113CC}"/>
              </a:ext>
            </a:extLst>
          </p:cNvPr>
          <p:cNvSpPr txBox="1"/>
          <p:nvPr/>
        </p:nvSpPr>
        <p:spPr>
          <a:xfrm>
            <a:off x="9486902" y="7670800"/>
            <a:ext cx="5747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latin typeface="Pretendard Black" panose="020B0600000101010101" charset="-127"/>
                <a:ea typeface="Pretendard Black" panose="020B0600000101010101" charset="-127"/>
              </a:rPr>
              <a:t>정보전산팀</a:t>
            </a:r>
            <a:r>
              <a:rPr lang="en-US" altLang="ko-KR" sz="2800" dirty="0">
                <a:latin typeface="Pretendard Black" panose="020B0600000101010101" charset="-127"/>
                <a:ea typeface="Pretendard Black" panose="020B0600000101010101" charset="-127"/>
              </a:rPr>
              <a:t>: 02-3399-3215 ~ 3211</a:t>
            </a:r>
            <a:endParaRPr lang="ko-KR" altLang="en-US" sz="2800" dirty="0">
              <a:latin typeface="Pretendard Black" panose="020B0600000101010101" charset="-127"/>
              <a:ea typeface="Pretendard Black" panose="020B0600000101010101" charset="-127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07.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아이디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/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비밀번호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설정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12900" y="2743200"/>
            <a:ext cx="8877300" cy="5397500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03000" y="4343400"/>
            <a:ext cx="4711700" cy="2209800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12534900" y="4800600"/>
            <a:ext cx="23114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Pretendard Bold"/>
              </a:rPr>
              <a:t>SU-WINGS </a:t>
            </a:r>
            <a:r>
              <a:rPr lang="ko-KR" sz="2000" b="0" i="0" u="none" strike="noStrike">
                <a:solidFill>
                  <a:srgbClr val="000000"/>
                </a:solidFill>
                <a:ea typeface="Pretendard Bold"/>
              </a:rPr>
              <a:t>주소안내</a:t>
            </a:r>
          </a:p>
        </p:txBody>
      </p:sp>
      <p:sp>
        <p:nvSpPr>
          <p:cNvPr id="15" name="TextBox 15">
            <a:hlinkClick r:id="rId10" tooltip="https://suwings.syu.ac.kr/sso/login.jsp"/>
          </p:cNvPr>
          <p:cNvSpPr txBox="1"/>
          <p:nvPr/>
        </p:nvSpPr>
        <p:spPr>
          <a:xfrm>
            <a:off x="11506200" y="5499100"/>
            <a:ext cx="4305300" cy="3429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49400"/>
              </a:lnSpc>
            </a:pPr>
            <a:r>
              <a:rPr lang="en-US" sz="1900" b="0" i="0" u="sng" strike="noStrike" dirty="0">
                <a:solidFill>
                  <a:srgbClr val="3C2E28"/>
                </a:solidFill>
                <a:highlight>
                  <a:srgbClr val="F5E447"/>
                </a:highlight>
                <a:latin typeface="Pretendard Medium"/>
                <a:hlinkClick r:id="rId10"/>
              </a:rPr>
              <a:t>https://suwings.syu.ac.kr/sso/login.jsp</a:t>
            </a:r>
            <a:endParaRPr lang="en-US" sz="1900" b="0" i="0" u="sng" strike="noStrike" dirty="0">
              <a:solidFill>
                <a:srgbClr val="3C2E28"/>
              </a:solidFill>
              <a:highlight>
                <a:srgbClr val="F5E447"/>
              </a:highlight>
              <a:latin typeface="Pretendard Medium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15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07.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아이디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/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비밀번호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설정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60600" y="2857500"/>
            <a:ext cx="5207000" cy="5168900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1300" y="2857500"/>
            <a:ext cx="8191500" cy="5168900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16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36700" y="1485900"/>
            <a:ext cx="15227300" cy="10668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07. </a:t>
            </a:r>
            <a:r>
              <a:rPr lang="ko-KR" sz="6000" b="0" i="0" u="none" strike="noStrike" spc="-200" dirty="0">
                <a:solidFill>
                  <a:srgbClr val="000000"/>
                </a:solidFill>
                <a:ea typeface="Gmarket Sans Bold"/>
              </a:rPr>
              <a:t>아이디</a:t>
            </a: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 / </a:t>
            </a:r>
            <a:r>
              <a:rPr lang="ko-KR" sz="6000" b="0" i="0" u="none" strike="noStrike" spc="-200" dirty="0">
                <a:solidFill>
                  <a:srgbClr val="000000"/>
                </a:solidFill>
                <a:ea typeface="Gmarket Sans Bold"/>
              </a:rPr>
              <a:t>비밀번호</a:t>
            </a: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6000" b="0" i="0" u="none" strike="noStrike" spc="-200" dirty="0">
                <a:solidFill>
                  <a:srgbClr val="000000"/>
                </a:solidFill>
                <a:ea typeface="Gmarket Sans Bold"/>
              </a:rPr>
              <a:t>설정</a:t>
            </a: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6000" b="0" i="0" u="none" strike="noStrike" spc="-200" dirty="0">
                <a:solidFill>
                  <a:srgbClr val="000000"/>
                </a:solidFill>
                <a:ea typeface="Gmarket Sans Bold"/>
              </a:rPr>
              <a:t>안내</a:t>
            </a: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(</a:t>
            </a:r>
            <a:r>
              <a:rPr lang="ko-KR" sz="6000" b="0" i="0" u="none" strike="noStrike" spc="-200" dirty="0">
                <a:solidFill>
                  <a:srgbClr val="000000"/>
                </a:solidFill>
                <a:ea typeface="Gmarket Sans Bold"/>
              </a:rPr>
              <a:t>동영상</a:t>
            </a:r>
            <a:r>
              <a:rPr lang="en-US" sz="6000" b="0" i="0" u="none" strike="noStrike" spc="-200" dirty="0">
                <a:solidFill>
                  <a:srgbClr val="000000"/>
                </a:solidFill>
                <a:latin typeface="Gmarket Sans Bold"/>
              </a:rPr>
              <a:t>)</a:t>
            </a:r>
          </a:p>
        </p:txBody>
      </p:sp>
      <p:pic>
        <p:nvPicPr>
          <p:cNvPr id="11" name="Picture 1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152900" y="2755900"/>
            <a:ext cx="9969500" cy="5613400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08.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학과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사무실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연락처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80400" y="2654300"/>
            <a:ext cx="8394700" cy="5575300"/>
          </a:xfrm>
          <a:prstGeom prst="rect">
            <a:avLst/>
          </a:prstGeom>
          <a:effectLst>
            <a:outerShdw dist="257308" dir="5400000">
              <a:srgbClr val="E6E6E6">
                <a:alpha val="100000"/>
              </a:srgbClr>
            </a:outerShdw>
          </a:effectLst>
        </p:spPr>
      </p:pic>
      <p:graphicFrame>
        <p:nvGraphicFramePr>
          <p:cNvPr id="12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743530"/>
              </p:ext>
            </p:extLst>
          </p:nvPr>
        </p:nvGraphicFramePr>
        <p:xfrm>
          <a:off x="8610600" y="3937000"/>
          <a:ext cx="7759700" cy="3759200"/>
        </p:xfrm>
        <a:graphic>
          <a:graphicData uri="http://schemas.openxmlformats.org/drawingml/2006/table">
            <a:tbl>
              <a:tblPr/>
              <a:tblGrid>
                <a:gridCol w="3162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99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200" b="0" i="0" u="none" strike="noStrike">
                          <a:solidFill>
                            <a:srgbClr val="595959"/>
                          </a:solidFill>
                          <a:ea typeface="Pretendard Medium"/>
                        </a:rPr>
                        <a:t>학과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200" b="0" i="0" u="none" strike="noStrike">
                          <a:solidFill>
                            <a:srgbClr val="595959"/>
                          </a:solidFill>
                          <a:ea typeface="Pretendard Medium"/>
                        </a:rPr>
                        <a:t>전화번호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2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아트앤디자인학과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2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02-3399-1835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altLang="en-US" sz="2200" b="0" i="0" u="none" strike="noStrike" dirty="0">
                          <a:solidFill>
                            <a:srgbClr val="787878"/>
                          </a:solidFill>
                          <a:ea typeface="Pretendard Medium"/>
                        </a:rPr>
                        <a:t>인공지능융합학부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200" b="0" i="0" u="none" strike="noStrike" dirty="0">
                          <a:solidFill>
                            <a:srgbClr val="787878"/>
                          </a:solidFill>
                          <a:latin typeface="Pretendard Medium"/>
                        </a:rPr>
                        <a:t>02-3399-1804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2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경영학과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2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02-3399-1566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altLang="en-US" sz="2200" b="0" i="0" u="none" strike="noStrike" dirty="0">
                          <a:solidFill>
                            <a:srgbClr val="787878"/>
                          </a:solidFill>
                          <a:ea typeface="Pretendard Medium"/>
                        </a:rPr>
                        <a:t>보건관리학과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200" b="0" i="0" u="none" strike="noStrike" dirty="0">
                          <a:solidFill>
                            <a:srgbClr val="787878"/>
                          </a:solidFill>
                          <a:latin typeface="Pretendard Medium"/>
                        </a:rPr>
                        <a:t>02-3399-1673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2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글로벌한국학과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2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02-3399-1663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altLang="en-US" sz="2200" b="0" i="0" u="none" strike="noStrike" dirty="0">
                          <a:solidFill>
                            <a:srgbClr val="787878"/>
                          </a:solidFill>
                          <a:ea typeface="Pretendard Medium"/>
                        </a:rPr>
                        <a:t>환경디자인원예학과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200" b="0" i="0" u="none" strike="noStrike" dirty="0">
                          <a:solidFill>
                            <a:srgbClr val="787878"/>
                          </a:solidFill>
                          <a:latin typeface="Pretendard Medium"/>
                        </a:rPr>
                        <a:t>02-3399-1740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altLang="en-US" sz="2200" b="0" i="0" u="none" strike="noStrike" dirty="0">
                          <a:solidFill>
                            <a:srgbClr val="787878"/>
                          </a:solidFill>
                          <a:ea typeface="Pretendard Medium"/>
                        </a:rPr>
                        <a:t>컴퓨터공학부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200" b="0" i="0" u="none" strike="noStrike" dirty="0">
                          <a:solidFill>
                            <a:srgbClr val="787878"/>
                          </a:solidFill>
                          <a:latin typeface="Pretendard Medium"/>
                        </a:rPr>
                        <a:t>02-3399-1790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TextBox 13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18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2900" y="3581400"/>
            <a:ext cx="6337300" cy="3733800"/>
          </a:xfrm>
          <a:prstGeom prst="rect">
            <a:avLst/>
          </a:prstGeom>
          <a:effectLst>
            <a:outerShdw dist="172236" dir="5400000">
              <a:srgbClr val="E6E6E6">
                <a:alpha val="100000"/>
              </a:srgbClr>
            </a:outerShdw>
          </a:effectLst>
        </p:spPr>
      </p:pic>
      <p:sp>
        <p:nvSpPr>
          <p:cNvPr id="16" name="TextBox 16"/>
          <p:cNvSpPr txBox="1"/>
          <p:nvPr/>
        </p:nvSpPr>
        <p:spPr>
          <a:xfrm>
            <a:off x="1866900" y="4775200"/>
            <a:ext cx="5816600" cy="20701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2960"/>
              </a:lnSpc>
            </a:pPr>
            <a:r>
              <a:rPr lang="ko-KR" sz="3900" b="0" i="0" u="none" strike="noStrike">
                <a:solidFill>
                  <a:srgbClr val="000000"/>
                </a:solidFill>
                <a:ea typeface="Pretendard Medium"/>
              </a:rPr>
              <a:t>국제교육원</a:t>
            </a:r>
          </a:p>
          <a:p>
            <a:pPr lvl="0" algn="ctr">
              <a:lnSpc>
                <a:spcPct val="92960"/>
              </a:lnSpc>
            </a:pPr>
            <a:endParaRPr lang="ko-KR" sz="3900" b="0" i="0" u="none" strike="noStrike">
              <a:solidFill>
                <a:srgbClr val="000000"/>
              </a:solidFill>
              <a:ea typeface="Pretendard Medium"/>
            </a:endParaRPr>
          </a:p>
          <a:p>
            <a:pPr lvl="0" algn="ctr">
              <a:lnSpc>
                <a:spcPct val="92960"/>
              </a:lnSpc>
            </a:pPr>
            <a:r>
              <a:rPr lang="en-US" sz="3500" b="0" i="0" u="none" strike="noStrike">
                <a:solidFill>
                  <a:srgbClr val="000000"/>
                </a:solidFill>
                <a:latin typeface="Pretendard Medium"/>
              </a:rPr>
              <a:t>02-3399 -</a:t>
            </a:r>
          </a:p>
          <a:p>
            <a:pPr lvl="0" algn="ctr">
              <a:lnSpc>
                <a:spcPct val="92960"/>
              </a:lnSpc>
            </a:pPr>
            <a:r>
              <a:rPr lang="en-US" sz="3500" b="0" i="0" u="none" strike="noStrike">
                <a:solidFill>
                  <a:srgbClr val="000000"/>
                </a:solidFill>
                <a:latin typeface="Pretendard Medium"/>
              </a:rPr>
              <a:t>3603~9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184400" y="3708400"/>
            <a:ext cx="5181600" cy="6731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3800" b="0" i="0" u="none" strike="noStrike" dirty="0">
                <a:solidFill>
                  <a:srgbClr val="000000"/>
                </a:solidFill>
                <a:ea typeface="Pretendard Black"/>
              </a:rPr>
              <a:t>문의</a:t>
            </a:r>
            <a:r>
              <a:rPr lang="en-US" sz="3800" b="0" i="0" u="none" strike="noStrike" dirty="0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3800" b="0" i="0" u="none" strike="noStrike" dirty="0">
                <a:solidFill>
                  <a:srgbClr val="000000"/>
                </a:solidFill>
                <a:ea typeface="Pretendard Black"/>
              </a:rPr>
              <a:t>사항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9893300" y="2743200"/>
            <a:ext cx="5181600" cy="6731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3800" b="0" i="0" u="none" strike="noStrike">
                <a:solidFill>
                  <a:srgbClr val="000000"/>
                </a:solidFill>
                <a:ea typeface="Pretendard Black"/>
              </a:rPr>
              <a:t>학과</a:t>
            </a:r>
            <a:r>
              <a:rPr lang="en-US" sz="3800" b="0" i="0" u="none" strike="noStrike">
                <a:solidFill>
                  <a:srgbClr val="000000"/>
                </a:solidFill>
                <a:latin typeface="Pretendard Black"/>
              </a:rPr>
              <a:t> </a:t>
            </a:r>
            <a:r>
              <a:rPr lang="ko-KR" sz="3800" b="0" i="0" u="none" strike="noStrike">
                <a:solidFill>
                  <a:srgbClr val="000000"/>
                </a:solidFill>
                <a:ea typeface="Pretendard Black"/>
              </a:rPr>
              <a:t>사무실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6D02F3-65E6-4539-A4CE-A1BEECA27C9A}"/>
              </a:ext>
            </a:extLst>
          </p:cNvPr>
          <p:cNvSpPr txBox="1"/>
          <p:nvPr/>
        </p:nvSpPr>
        <p:spPr>
          <a:xfrm>
            <a:off x="1612900" y="7523946"/>
            <a:ext cx="5753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latin typeface="Pretendard Black" panose="020B0600000101010101" charset="-127"/>
                <a:ea typeface="Pretendard Black" panose="020B0600000101010101" charset="-127"/>
              </a:rPr>
              <a:t>학과 사무실 번호 안내</a:t>
            </a:r>
            <a:r>
              <a:rPr lang="en-US" altLang="ko-KR" sz="2800" b="1" dirty="0">
                <a:latin typeface="Pretendard Black" panose="020B0600000101010101" charset="-127"/>
                <a:ea typeface="Pretendard Black" panose="020B0600000101010101" charset="-127"/>
              </a:rPr>
              <a:t>: </a:t>
            </a:r>
            <a:r>
              <a:rPr lang="en-US" altLang="ko-KR" sz="2800" b="1" dirty="0">
                <a:latin typeface="Pretendard Black" panose="020B0600000101010101" charset="-127"/>
                <a:ea typeface="Pretendard Black" panose="020B0600000101010101" charset="-127"/>
                <a:hlinkClick r:id="rId10"/>
              </a:rPr>
              <a:t>https://www.syu.ac.kr/paup</a:t>
            </a:r>
            <a:endParaRPr lang="ko-KR" altLang="en-US" sz="2800" b="1" dirty="0">
              <a:latin typeface="Pretendard Black" panose="020B0600000101010101" charset="-127"/>
              <a:ea typeface="Pretendard Black" panose="020B0600000101010101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6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52400" y="6794500"/>
            <a:ext cx="2222500" cy="219710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449800" y="6756400"/>
            <a:ext cx="2222500" cy="2197100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45600" y="4940300"/>
            <a:ext cx="6692900" cy="1524000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58300" y="4940300"/>
            <a:ext cx="1257300" cy="1524000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6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45600" y="3175000"/>
            <a:ext cx="6692900" cy="1524000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58300" y="3162300"/>
            <a:ext cx="1257300" cy="1524000"/>
          </a:xfrm>
          <a:prstGeom prst="rect">
            <a:avLst/>
          </a:prstGeom>
        </p:spPr>
      </p:pic>
      <p:grpSp>
        <p:nvGrpSpPr>
          <p:cNvPr id="18" name="Group 18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9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36800" y="6705600"/>
            <a:ext cx="6692900" cy="1524000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9500" y="6705600"/>
            <a:ext cx="1257300" cy="1524000"/>
          </a:xfrm>
          <a:prstGeom prst="rect">
            <a:avLst/>
          </a:prstGeom>
        </p:spPr>
      </p:pic>
      <p:grpSp>
        <p:nvGrpSpPr>
          <p:cNvPr id="21" name="Group 21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22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36800" y="4927600"/>
            <a:ext cx="6692900" cy="1524000"/>
          </a:xfrm>
          <a:prstGeom prst="rect">
            <a:avLst/>
          </a:prstGeom>
        </p:spPr>
      </p:pic>
      <p:pic>
        <p:nvPicPr>
          <p:cNvPr id="23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9500" y="4927600"/>
            <a:ext cx="1257300" cy="1524000"/>
          </a:xfrm>
          <a:prstGeom prst="rect">
            <a:avLst/>
          </a:prstGeom>
        </p:spPr>
      </p:pic>
      <p:grpSp>
        <p:nvGrpSpPr>
          <p:cNvPr id="24" name="Group 2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25" name="Pictur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36800" y="3162300"/>
            <a:ext cx="6692900" cy="1524000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49500" y="3162300"/>
            <a:ext cx="1257300" cy="1524000"/>
          </a:xfrm>
          <a:prstGeom prst="rect">
            <a:avLst/>
          </a:prstGeom>
        </p:spPr>
      </p:pic>
      <p:grpSp>
        <p:nvGrpSpPr>
          <p:cNvPr id="27" name="Group 27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28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45600" y="6705600"/>
            <a:ext cx="6692900" cy="1524000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58300" y="6705600"/>
            <a:ext cx="1257300" cy="1524000"/>
          </a:xfrm>
          <a:prstGeom prst="rect">
            <a:avLst/>
          </a:prstGeom>
        </p:spPr>
      </p:pic>
      <p:sp>
        <p:nvSpPr>
          <p:cNvPr id="30" name="TextBox 30"/>
          <p:cNvSpPr txBox="1"/>
          <p:nvPr/>
        </p:nvSpPr>
        <p:spPr>
          <a:xfrm>
            <a:off x="10769600" y="5473700"/>
            <a:ext cx="50038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112050"/>
              </a:lnSpc>
            </a:pP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수강</a:t>
            </a:r>
            <a:r>
              <a:rPr lang="en-US" sz="2700" b="0" i="0" u="none" strike="noStrike" spc="-10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신청</a:t>
            </a:r>
            <a:r>
              <a:rPr lang="en-US" sz="2700" b="0" i="0" u="none" strike="noStrike" spc="-10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안내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9410700" y="5372100"/>
            <a:ext cx="952500" cy="6223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3500" b="0" i="0" u="none" strike="noStrike">
                <a:solidFill>
                  <a:srgbClr val="000000"/>
                </a:solidFill>
                <a:latin typeface="Gmarket Sans Bold"/>
              </a:rPr>
              <a:t>05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0769600" y="3695700"/>
            <a:ext cx="50038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112050"/>
              </a:lnSpc>
            </a:pP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교양</a:t>
            </a:r>
            <a:r>
              <a:rPr lang="en-US" sz="2700" b="0" i="0" u="none" strike="noStrike" spc="-10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수업</a:t>
            </a:r>
            <a:r>
              <a:rPr lang="en-US" sz="2700" b="0" i="0" u="none" strike="noStrike" spc="-10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안내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9410700" y="3606800"/>
            <a:ext cx="952500" cy="6223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3500" b="0" i="0" u="none" strike="noStrike">
                <a:solidFill>
                  <a:srgbClr val="000000"/>
                </a:solidFill>
                <a:latin typeface="Gmarket Sans Bold"/>
              </a:rPr>
              <a:t>04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3860800" y="7226300"/>
            <a:ext cx="50038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112050"/>
              </a:lnSpc>
            </a:pP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졸업학점</a:t>
            </a:r>
            <a:r>
              <a:rPr lang="en-US" sz="2700" b="0" i="0" u="none" strike="noStrike" spc="-10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안내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2501900" y="7137400"/>
            <a:ext cx="952500" cy="6223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3500" b="0" i="0" u="none" strike="noStrike">
                <a:solidFill>
                  <a:srgbClr val="000000"/>
                </a:solidFill>
                <a:latin typeface="Gmarket Sans Bold"/>
              </a:rPr>
              <a:t>03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3860800" y="5461000"/>
            <a:ext cx="50038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112050"/>
              </a:lnSpc>
            </a:pP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생활지원</a:t>
            </a:r>
            <a:r>
              <a:rPr lang="en-US" sz="2700" b="0" i="0" u="none" strike="noStrike" spc="-10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안내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2501900" y="5372100"/>
            <a:ext cx="952500" cy="6223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3500" b="0" i="0" u="none" strike="noStrike">
                <a:solidFill>
                  <a:srgbClr val="000000"/>
                </a:solidFill>
                <a:latin typeface="Gmarket Sans Bold"/>
              </a:rPr>
              <a:t>02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3860800" y="3695700"/>
            <a:ext cx="50038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112050"/>
              </a:lnSpc>
            </a:pP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국제교육원</a:t>
            </a:r>
            <a:r>
              <a:rPr lang="en-US" sz="2700" b="0" i="0" u="none" strike="noStrike" spc="-10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소개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2565400" y="3606800"/>
            <a:ext cx="812800" cy="6223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3500" b="0" i="0" u="none" strike="noStrike">
                <a:solidFill>
                  <a:srgbClr val="000000"/>
                </a:solidFill>
                <a:latin typeface="Gmarket Sans Bold"/>
              </a:rPr>
              <a:t>01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ko-KR" sz="2000" b="0" i="0" u="none" strike="noStrike">
                <a:solidFill>
                  <a:srgbClr val="000000"/>
                </a:solidFill>
                <a:ea typeface="Gmarket Sans Bold"/>
              </a:rPr>
              <a:t>삼육대학교</a:t>
            </a: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2000" b="0" i="0" u="none" strike="noStrike">
                <a:solidFill>
                  <a:srgbClr val="000000"/>
                </a:solidFill>
                <a:ea typeface="Gmarket Sans Bold"/>
              </a:rPr>
              <a:t>국제교육원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2705100" y="1143000"/>
            <a:ext cx="12865100" cy="19939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ko-KR" sz="11200" b="0" i="0" u="none" strike="noStrike" spc="-400">
                <a:solidFill>
                  <a:srgbClr val="000000"/>
                </a:solidFill>
                <a:ea typeface="Gmarket Sans Bold"/>
              </a:rPr>
              <a:t>목</a:t>
            </a:r>
            <a:r>
              <a:rPr lang="en-US" sz="11200" b="0" i="0" u="none" strike="noStrike" spc="-400">
                <a:solidFill>
                  <a:srgbClr val="000000"/>
                </a:solidFill>
                <a:latin typeface="Gmarket Sans Bold"/>
              </a:rPr>
              <a:t>  </a:t>
            </a:r>
            <a:r>
              <a:rPr lang="ko-KR" sz="11200" b="0" i="0" u="none" strike="noStrike" spc="-400">
                <a:solidFill>
                  <a:srgbClr val="000000"/>
                </a:solidFill>
                <a:ea typeface="Gmarket Sans Bold"/>
              </a:rPr>
              <a:t>차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9410700" y="7137400"/>
            <a:ext cx="952500" cy="6223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3500" b="0" i="0" u="none" strike="noStrike">
                <a:solidFill>
                  <a:srgbClr val="000000"/>
                </a:solidFill>
                <a:latin typeface="Gmarket Sans Bold"/>
              </a:rPr>
              <a:t>06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10769600" y="7239000"/>
            <a:ext cx="50038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112050"/>
              </a:lnSpc>
            </a:pP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장학금</a:t>
            </a:r>
            <a:r>
              <a:rPr lang="en-US" sz="2700" b="0" i="0" u="none" strike="noStrike" spc="-10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및</a:t>
            </a:r>
            <a:r>
              <a:rPr lang="en-US" sz="2700" b="0" i="0" u="none" strike="noStrike" spc="-10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근로규정</a:t>
            </a:r>
            <a:r>
              <a:rPr lang="en-US" sz="2700" b="0" i="0" u="none" strike="noStrike" spc="-100">
                <a:solidFill>
                  <a:srgbClr val="000000"/>
                </a:solidFill>
                <a:latin typeface="Gmarket Sans Medium"/>
              </a:rPr>
              <a:t> </a:t>
            </a:r>
            <a:r>
              <a:rPr lang="ko-KR" sz="2700" b="0" i="0" u="none" strike="noStrike" spc="-100">
                <a:solidFill>
                  <a:srgbClr val="000000"/>
                </a:solidFill>
                <a:ea typeface="Gmarket Sans Medium"/>
              </a:rPr>
              <a:t>안내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spc="-300" dirty="0">
                <a:solidFill>
                  <a:srgbClr val="000000"/>
                </a:solidFill>
                <a:latin typeface="Gmarket Sans Bold"/>
              </a:rPr>
              <a:t>09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시간제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취업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graphicFrame>
        <p:nvGraphicFramePr>
          <p:cNvPr id="11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150574"/>
              </p:ext>
            </p:extLst>
          </p:nvPr>
        </p:nvGraphicFramePr>
        <p:xfrm>
          <a:off x="1612900" y="2870200"/>
          <a:ext cx="6667500" cy="5156200"/>
        </p:xfrm>
        <a:graphic>
          <a:graphicData uri="http://schemas.openxmlformats.org/drawingml/2006/table">
            <a:tbl>
              <a:tblPr/>
              <a:tblGrid>
                <a:gridCol w="154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4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3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890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200" b="0" i="0" u="none" strike="noStrike">
                          <a:solidFill>
                            <a:srgbClr val="000000"/>
                          </a:solidFill>
                          <a:ea typeface="Pretendard Bold"/>
                        </a:rPr>
                        <a:t>시간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800" b="0" i="0" u="none" strike="noStrike" dirty="0">
                          <a:solidFill>
                            <a:srgbClr val="595959"/>
                          </a:solidFill>
                          <a:ea typeface="Pretendard SemiBold"/>
                        </a:rPr>
                        <a:t>입학부터</a:t>
                      </a:r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latin typeface="Pretendard SemiBold"/>
                        </a:rPr>
                        <a:t>(</a:t>
                      </a:r>
                      <a:r>
                        <a:rPr lang="ko-KR" sz="1800" b="0" i="0" u="none" strike="noStrike" dirty="0">
                          <a:solidFill>
                            <a:srgbClr val="595959"/>
                          </a:solidFill>
                          <a:ea typeface="Pretendard SemiBold"/>
                        </a:rPr>
                        <a:t>교환학생</a:t>
                      </a:r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latin typeface="Pretendard SemiBold"/>
                        </a:rPr>
                        <a:t>) 20</a:t>
                      </a:r>
                      <a:r>
                        <a:rPr lang="ko-KR" sz="1800" b="0" i="0" u="none" strike="noStrike" dirty="0">
                          <a:solidFill>
                            <a:srgbClr val="595959"/>
                          </a:solidFill>
                          <a:ea typeface="Pretendard SemiBold"/>
                        </a:rPr>
                        <a:t>시간</a:t>
                      </a:r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latin typeface="Pretendard SemiBold"/>
                        </a:rPr>
                        <a:t>/</a:t>
                      </a:r>
                      <a:r>
                        <a:rPr lang="ko-KR" sz="1800" b="0" i="0" u="none" strike="noStrike" dirty="0">
                          <a:solidFill>
                            <a:srgbClr val="595959"/>
                          </a:solidFill>
                          <a:ea typeface="Pretendard SemiBold"/>
                        </a:rPr>
                        <a:t>주</a:t>
                      </a:r>
                      <a:endParaRPr lang="en-US" sz="1100" dirty="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latin typeface="Pretendard SemiBold"/>
                        </a:rPr>
                        <a:t>+</a:t>
                      </a:r>
                      <a:r>
                        <a:rPr lang="ko-KR" sz="1800" b="0" i="0" u="none" strike="noStrike" dirty="0">
                          <a:solidFill>
                            <a:srgbClr val="595959"/>
                          </a:solidFill>
                          <a:ea typeface="Pretendard SemiBold"/>
                        </a:rPr>
                        <a:t>무제한</a:t>
                      </a:r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latin typeface="Pretendard SemiBold"/>
                        </a:rPr>
                        <a:t>/</a:t>
                      </a:r>
                      <a:r>
                        <a:rPr lang="ko-KR" sz="1800" b="0" i="0" u="none" strike="noStrike" dirty="0">
                          <a:solidFill>
                            <a:srgbClr val="595959"/>
                          </a:solidFill>
                          <a:ea typeface="Pretendard SemiBold"/>
                        </a:rPr>
                        <a:t>주만</a:t>
                      </a:r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latin typeface="Pretendard SemiBold"/>
                        </a:rPr>
                        <a:t> (</a:t>
                      </a:r>
                      <a:r>
                        <a:rPr lang="ko-KR" sz="1800" b="0" i="0" u="none" strike="noStrike" dirty="0">
                          <a:solidFill>
                            <a:srgbClr val="595959"/>
                          </a:solidFill>
                          <a:ea typeface="Pretendard SemiBold"/>
                        </a:rPr>
                        <a:t>아래시간</a:t>
                      </a:r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800" b="0" i="0" u="none" strike="noStrike" dirty="0">
                          <a:solidFill>
                            <a:srgbClr val="595959"/>
                          </a:solidFill>
                          <a:ea typeface="Pretendard SemiBold"/>
                        </a:rPr>
                        <a:t>확인</a:t>
                      </a:r>
                      <a:r>
                        <a:rPr lang="en-US" sz="1800" b="0" i="0" u="none" strike="noStrike" dirty="0">
                          <a:solidFill>
                            <a:srgbClr val="595959"/>
                          </a:solidFill>
                          <a:latin typeface="Pretendard SemiBold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200" b="0" i="0" u="none" strike="noStrike">
                          <a:solidFill>
                            <a:srgbClr val="000000"/>
                          </a:solidFill>
                          <a:ea typeface="Pretendard Bold"/>
                        </a:rPr>
                        <a:t>조건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SemiBold"/>
                        </a:rPr>
                        <a:t>1,2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학년</a:t>
                      </a:r>
                      <a:endParaRPr lang="en-US" sz="1100"/>
                    </a:p>
                  </a:txBody>
                  <a:tcPr marL="19050" marR="19050" marT="19050" marB="19050" anchor="ctr">
                    <a:lnL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3,4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학년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23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SemiBold"/>
                        </a:rPr>
                        <a:t>TOPIK 3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급</a:t>
                      </a:r>
                      <a:endParaRPr lang="en-US" sz="1100"/>
                    </a:p>
                  </a:txBody>
                  <a:tcPr marL="19050" marR="19050" marT="19050" marB="19050" anchor="ctr">
                    <a:lnL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SemiBold"/>
                        </a:rPr>
                        <a:t>TOPIK 4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급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200" b="0" i="0" u="none" strike="noStrike">
                          <a:solidFill>
                            <a:srgbClr val="000000"/>
                          </a:solidFill>
                          <a:ea typeface="Pretendard Bold"/>
                        </a:rPr>
                        <a:t>성적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전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학기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성적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 C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이상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0400"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200" b="0" i="0" u="none" strike="noStrike">
                          <a:solidFill>
                            <a:srgbClr val="000000"/>
                          </a:solidFill>
                          <a:ea typeface="Pretendard Bold"/>
                        </a:rPr>
                        <a:t>신청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본인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직접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SemiBold"/>
                        </a:rPr>
                        <a:t> hikorea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의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홈피에서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신청</a:t>
                      </a:r>
                      <a:endParaRPr lang="en-US" sz="1100"/>
                    </a:p>
                  </a:txBody>
                  <a:tcPr marL="19050" marR="19050" marT="19050" marB="19050" anchor="ctr">
                    <a:lnL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50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유학생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담당선생님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위탁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SemiBold"/>
                        </a:rPr>
                        <a:t>신청</a:t>
                      </a:r>
                      <a:endParaRPr lang="en-US" sz="1100"/>
                    </a:p>
                  </a:txBody>
                  <a:tcPr marL="19050" marR="19050" marT="19050" marB="19050" anchor="ctr">
                    <a:lnL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63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200" b="0" i="0" u="none" strike="noStrike">
                          <a:solidFill>
                            <a:srgbClr val="000000"/>
                          </a:solidFill>
                          <a:ea typeface="Pretendard Bold"/>
                        </a:rPr>
                        <a:t>서류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여권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,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외국인등록증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, 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신청서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,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시간제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취업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추천서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,</a:t>
                      </a:r>
                      <a:endParaRPr lang="en-US" sz="1100" dirty="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성적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또는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출석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증명서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,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한국어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능력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증빙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Pretendard SemiBold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Pretendard SemiBold"/>
                        </a:rPr>
                        <a:t>서류</a:t>
                      </a:r>
                    </a:p>
                  </a:txBody>
                  <a:tcPr marL="19050" marR="19050" marT="19050" marB="19050" anchor="ctr">
                    <a:lnL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2" name="Table 12"/>
          <p:cNvGraphicFramePr>
            <a:graphicFrameLocks noGrp="1"/>
          </p:cNvGraphicFramePr>
          <p:nvPr/>
        </p:nvGraphicFramePr>
        <p:xfrm>
          <a:off x="8636000" y="2857500"/>
          <a:ext cx="8089900" cy="519430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33400"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유형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학년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한국어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능력수준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시작</a:t>
                      </a:r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시기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허용</a:t>
                      </a:r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시간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주중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주말</a:t>
                      </a:r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latin typeface="S-Core Dream 5 Medium"/>
                        </a:rPr>
                        <a:t>, </a:t>
                      </a: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방학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어학연수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무관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2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급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X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6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개월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10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시간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7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O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6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개월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20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시간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 rowSpan="4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학사</a:t>
                      </a:r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과정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1~2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학년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3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급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X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S-Core Dream 5 Medium"/>
                        </a:rPr>
                        <a:t>제한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S-Core Dream 5 Medium"/>
                        </a:rPr>
                        <a:t>없음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10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시간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제한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없음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O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25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시간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제한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없음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4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3~4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학년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4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급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X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제한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없음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10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시간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제한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없음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4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O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25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시간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제한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없음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3400"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석</a:t>
                      </a:r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latin typeface="S-Core Dream 5 Medium"/>
                        </a:rPr>
                        <a:t>/</a:t>
                      </a: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박사</a:t>
                      </a:r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latin typeface="S-Core Dream 5 Medium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1900" b="0" i="0" u="none" strike="noStrike">
                          <a:solidFill>
                            <a:srgbClr val="000000"/>
                          </a:solidFill>
                          <a:ea typeface="S-Core Dream 5 Medium"/>
                        </a:rPr>
                        <a:t>과정</a:t>
                      </a:r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무관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4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급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X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제한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없음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10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시간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제한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없음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334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O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S-Core Dream 5 Medium"/>
                        </a:rPr>
                        <a:t>25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S-Core Dream 5 Medium"/>
                        </a:rPr>
                        <a:t>시간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S-Core Dream 5 Medium"/>
                        </a:rPr>
                        <a:t>제한</a:t>
                      </a:r>
                      <a:r>
                        <a:rPr lang="en-US" sz="1700" b="0" i="0" u="none" strike="noStrike" dirty="0">
                          <a:solidFill>
                            <a:srgbClr val="787878"/>
                          </a:solidFill>
                          <a:latin typeface="S-Core Dream 5 Medium"/>
                        </a:rPr>
                        <a:t> </a:t>
                      </a:r>
                      <a:r>
                        <a:rPr lang="ko-KR" sz="1700" b="0" i="0" u="none" strike="noStrike" dirty="0">
                          <a:solidFill>
                            <a:srgbClr val="787878"/>
                          </a:solidFill>
                          <a:ea typeface="S-Core Dream 5 Medium"/>
                        </a:rPr>
                        <a:t>없음</a:t>
                      </a:r>
                      <a:endParaRPr lang="en-US" sz="1100" dirty="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13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5400" y="8255000"/>
            <a:ext cx="533400" cy="457200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19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7035800" y="8216900"/>
            <a:ext cx="3568700" cy="558800"/>
          </a:xfrm>
          <a:prstGeom prst="rect">
            <a:avLst/>
          </a:prstGeom>
        </p:spPr>
        <p:txBody>
          <a:bodyPr lIns="0" tIns="0" rIns="0" bIns="0" rtlCol="0" anchor="t"/>
          <a:lstStyle/>
          <a:p>
            <a:pPr lvl="0" algn="l">
              <a:lnSpc>
                <a:spcPct val="116199"/>
              </a:lnSpc>
            </a:pPr>
            <a:r>
              <a:rPr lang="ko-KR" sz="3200" b="0" i="0" u="none" strike="noStrike">
                <a:solidFill>
                  <a:srgbClr val="787878"/>
                </a:solidFill>
                <a:ea typeface="Pretendard Bold"/>
              </a:rPr>
              <a:t>인증대학</a:t>
            </a:r>
            <a:r>
              <a:rPr lang="en-US" sz="3200" b="0" i="0" u="none" strike="noStrike">
                <a:solidFill>
                  <a:srgbClr val="787878"/>
                </a:solidFill>
                <a:latin typeface="Pretendard Bold"/>
              </a:rPr>
              <a:t> 5</a:t>
            </a:r>
            <a:r>
              <a:rPr lang="ko-KR" sz="3200" b="0" i="0" u="none" strike="noStrike">
                <a:solidFill>
                  <a:srgbClr val="787878"/>
                </a:solidFill>
                <a:ea typeface="Pretendard Bold"/>
              </a:rPr>
              <a:t>시간</a:t>
            </a:r>
            <a:r>
              <a:rPr lang="en-US" sz="3200" b="0" i="0" u="none" strike="noStrike">
                <a:solidFill>
                  <a:srgbClr val="787878"/>
                </a:solidFill>
                <a:latin typeface="Pretendard Bold"/>
              </a:rPr>
              <a:t> </a:t>
            </a:r>
            <a:r>
              <a:rPr lang="ko-KR" sz="3200" b="0" i="0" u="none" strike="noStrike">
                <a:solidFill>
                  <a:srgbClr val="787878"/>
                </a:solidFill>
                <a:ea typeface="Pretendard Bold"/>
              </a:rPr>
              <a:t>추가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6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spc="-300" dirty="0">
                <a:solidFill>
                  <a:srgbClr val="000000"/>
                </a:solidFill>
                <a:latin typeface="Gmarket Sans Bold"/>
              </a:rPr>
              <a:t>10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장학금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graphicFrame>
        <p:nvGraphicFramePr>
          <p:cNvPr id="11" name="Table 11"/>
          <p:cNvGraphicFramePr>
            <a:graphicFrameLocks noGrp="1"/>
          </p:cNvGraphicFramePr>
          <p:nvPr/>
        </p:nvGraphicFramePr>
        <p:xfrm>
          <a:off x="1270000" y="2667000"/>
          <a:ext cx="7315200" cy="554990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000000"/>
                          </a:solidFill>
                          <a:ea typeface="Pretendard Bold"/>
                        </a:rPr>
                        <a:t>구분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000000"/>
                          </a:solidFill>
                          <a:ea typeface="Pretendard Bold"/>
                        </a:rPr>
                        <a:t>기준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000000"/>
                          </a:solidFill>
                          <a:ea typeface="Pretendard Bold"/>
                        </a:rPr>
                        <a:t>금액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 rowSpan="4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외국인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학업성적우수</a:t>
                      </a:r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직전학기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성적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2.5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이상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수업료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25%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8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3.0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이상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수업료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35%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3.5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이상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수업료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45%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4.0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이상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수업료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60%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본교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한국어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과정</a:t>
                      </a:r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년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이상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수료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수업료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30%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5800">
                <a:tc rowSpan="4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입학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시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,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TOPIK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취득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한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자</a:t>
                      </a:r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6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급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/ (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직전학기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평점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4.0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이상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4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년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수업료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100%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858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5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급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/ 3.5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이상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년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수업료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100%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편입생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50%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4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급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/ 3.0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이상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년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수업료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50%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2" name="Table 12"/>
          <p:cNvGraphicFramePr>
            <a:graphicFrameLocks noGrp="1"/>
          </p:cNvGraphicFramePr>
          <p:nvPr/>
        </p:nvGraphicFramePr>
        <p:xfrm>
          <a:off x="8826500" y="2679700"/>
          <a:ext cx="8191500" cy="5524500"/>
        </p:xfrm>
        <a:graphic>
          <a:graphicData uri="http://schemas.openxmlformats.org/drawingml/2006/table">
            <a:tbl>
              <a:tblPr/>
              <a:tblGrid>
                <a:gridCol w="209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000000"/>
                          </a:solidFill>
                          <a:ea typeface="Pretendard Bold"/>
                        </a:rPr>
                        <a:t>이름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000000"/>
                          </a:solidFill>
                          <a:ea typeface="Pretendard Bold"/>
                        </a:rPr>
                        <a:t>설명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000000"/>
                          </a:solidFill>
                          <a:ea typeface="Pretendard Bold"/>
                        </a:rPr>
                        <a:t>금액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도움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장학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학과에서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봉사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및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근로한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학생으로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학과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추천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학과배정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4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근로장학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교내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각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부서에서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근로한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학생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시급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(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매년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변동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복수전공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지원장학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4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학년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이상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복수전공자로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정규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등록자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(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연계전공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포함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50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만원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재학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중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1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회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홍보대사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장학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해당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학기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학생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홍보대사로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활동한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학생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학기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초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홍보부에서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공지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학생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임원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장학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학생자치기구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,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언론사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및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학과</a:t>
                      </a: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0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임원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0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-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TextBox 13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20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6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11.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출석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/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휴학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/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전과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21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39900" y="2667000"/>
            <a:ext cx="14820900" cy="2908300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2349500" y="3365500"/>
            <a:ext cx="13614400" cy="21209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124499"/>
              </a:lnSpc>
              <a:buClr>
                <a:srgbClr val="000000"/>
              </a:buClr>
              <a:buFont typeface="Arial"/>
              <a:buChar char="●"/>
            </a:pP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개인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입학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학기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기준으로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2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학년부터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매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1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학기에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전과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가능</a:t>
            </a:r>
          </a:p>
          <a:p>
            <a:pPr marL="342900" lvl="0" indent="-342900" algn="l">
              <a:lnSpc>
                <a:spcPct val="124499"/>
              </a:lnSpc>
              <a:buClr>
                <a:srgbClr val="000000"/>
              </a:buClr>
              <a:buFont typeface="Arial"/>
              <a:buChar char="●"/>
            </a:pP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(2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학년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1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학기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, 3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학년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1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학기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, 4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학년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1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학기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등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)</a:t>
            </a:r>
          </a:p>
          <a:p>
            <a:pPr marL="342900" lvl="0" indent="-342900" algn="l">
              <a:lnSpc>
                <a:spcPct val="124499"/>
              </a:lnSpc>
              <a:buClr>
                <a:srgbClr val="000000"/>
              </a:buClr>
              <a:buFont typeface="Arial"/>
              <a:buChar char="●"/>
            </a:pP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조건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: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학년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당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26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학점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이상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취득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,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평균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평점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1.0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이상</a:t>
            </a:r>
          </a:p>
          <a:p>
            <a:pPr marL="342900" lvl="0" indent="-342900" algn="l">
              <a:lnSpc>
                <a:spcPct val="124499"/>
              </a:lnSpc>
              <a:buClr>
                <a:srgbClr val="000000"/>
              </a:buClr>
              <a:buFont typeface="Arial"/>
              <a:buChar char="●"/>
            </a:pP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재학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기간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동안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1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회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가능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, 1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년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재학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후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신청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가능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. </a:t>
            </a:r>
          </a:p>
          <a:p>
            <a:pPr marL="342900" lvl="0" indent="-342900" algn="l">
              <a:lnSpc>
                <a:spcPct val="124499"/>
              </a:lnSpc>
              <a:buClr>
                <a:srgbClr val="000000"/>
              </a:buClr>
              <a:buFont typeface="Arial"/>
              <a:buChar char="●"/>
            </a:pP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글로벌한국학과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전과를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계획하는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학생은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미리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글로벌한국학과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수업을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들을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것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(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가능한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한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한국어교원양성과정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과목으로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들을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것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)</a:t>
            </a:r>
          </a:p>
          <a:p>
            <a:pPr marL="342900" lvl="0" indent="-342900" algn="l">
              <a:lnSpc>
                <a:spcPct val="124499"/>
              </a:lnSpc>
              <a:buClr>
                <a:srgbClr val="000000"/>
              </a:buClr>
              <a:buFont typeface="Arial"/>
              <a:buChar char="●"/>
            </a:pP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신청기간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&amp;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방법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: 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온라인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신청</a:t>
            </a:r>
          </a:p>
          <a:p>
            <a:pPr marL="342900" lvl="0" indent="-342900" algn="l">
              <a:lnSpc>
                <a:spcPct val="124499"/>
              </a:lnSpc>
              <a:buClr>
                <a:srgbClr val="000000"/>
              </a:buClr>
              <a:buFont typeface="Arial"/>
              <a:buChar char="●"/>
            </a:pP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SU-WINGs [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전과신청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] →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변경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전공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선택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→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변경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사유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작성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→ ‘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전과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신청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’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버튼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클릭</a:t>
            </a:r>
          </a:p>
          <a:p>
            <a:pPr marL="342900" lvl="0" indent="-342900" algn="l">
              <a:lnSpc>
                <a:spcPct val="124499"/>
              </a:lnSpc>
              <a:buClr>
                <a:srgbClr val="000000"/>
              </a:buClr>
              <a:buFont typeface="Arial"/>
              <a:buChar char="●"/>
            </a:pP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자세한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사항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: https://www.syu.ac.kr/xvz6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학사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공지</a:t>
            </a:r>
            <a:r>
              <a:rPr lang="en-US" sz="14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400" b="0" i="0" u="none" strike="noStrike" spc="-100">
                <a:solidFill>
                  <a:srgbClr val="000000"/>
                </a:solidFill>
                <a:ea typeface="Pretendard Regular"/>
              </a:rPr>
              <a:t>참고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6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65900" y="2781300"/>
            <a:ext cx="5168900" cy="546100"/>
          </a:xfrm>
          <a:prstGeom prst="rect">
            <a:avLst/>
          </a:prstGeom>
          <a:effectLst>
            <a:outerShdw dist="84587" dir="5400000">
              <a:srgbClr val="D8D8D8">
                <a:alpha val="100000"/>
              </a:srgbClr>
            </a:outerShdw>
          </a:effectLst>
        </p:spPr>
      </p:pic>
      <p:sp>
        <p:nvSpPr>
          <p:cNvPr id="17" name="TextBox 17"/>
          <p:cNvSpPr txBox="1"/>
          <p:nvPr/>
        </p:nvSpPr>
        <p:spPr>
          <a:xfrm>
            <a:off x="8013700" y="2819400"/>
            <a:ext cx="2260600" cy="457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ko-KR" sz="2600" b="0" i="0" u="none" strike="noStrike">
                <a:solidFill>
                  <a:srgbClr val="000000"/>
                </a:solidFill>
                <a:ea typeface="Pretendard SemiBold"/>
              </a:rPr>
              <a:t>전과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9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0300" y="5842000"/>
            <a:ext cx="7848600" cy="2768600"/>
          </a:xfrm>
          <a:prstGeom prst="rect">
            <a:avLst/>
          </a:prstGeom>
          <a:effectLst>
            <a:outerShdw dist="128059" dir="5400000">
              <a:srgbClr val="E6E6E6">
                <a:alpha val="100000"/>
              </a:srgbClr>
            </a:outerShdw>
          </a:effectLst>
        </p:spPr>
      </p:pic>
      <p:sp>
        <p:nvSpPr>
          <p:cNvPr id="20" name="TextBox 20"/>
          <p:cNvSpPr txBox="1"/>
          <p:nvPr/>
        </p:nvSpPr>
        <p:spPr>
          <a:xfrm>
            <a:off x="2235200" y="5930900"/>
            <a:ext cx="5626100" cy="508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2800" b="0" i="0" u="none" strike="noStrike">
                <a:solidFill>
                  <a:srgbClr val="000000"/>
                </a:solidFill>
                <a:ea typeface="Pretendard SemiBold"/>
              </a:rPr>
              <a:t>휴학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460500" y="6858000"/>
            <a:ext cx="7239000" cy="1282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1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년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이내로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가능</a:t>
            </a:r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1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년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이후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복학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절차를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이행하지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못할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경우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,</a:t>
            </a:r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특별한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이유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없이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복학이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불가한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경우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→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제적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23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83700" y="5842000"/>
            <a:ext cx="7848600" cy="2768600"/>
          </a:xfrm>
          <a:prstGeom prst="rect">
            <a:avLst/>
          </a:prstGeom>
          <a:effectLst>
            <a:outerShdw dist="128059" dir="5400000">
              <a:srgbClr val="E6E6E6">
                <a:alpha val="100000"/>
              </a:srgbClr>
            </a:outerShdw>
          </a:effectLst>
        </p:spPr>
      </p:pic>
      <p:sp>
        <p:nvSpPr>
          <p:cNvPr id="24" name="TextBox 24"/>
          <p:cNvSpPr txBox="1"/>
          <p:nvPr/>
        </p:nvSpPr>
        <p:spPr>
          <a:xfrm>
            <a:off x="10388600" y="5930900"/>
            <a:ext cx="5626100" cy="508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2800" b="0" i="0" u="none" strike="noStrike">
                <a:solidFill>
                  <a:srgbClr val="000000"/>
                </a:solidFill>
                <a:ea typeface="Pretendard SemiBold"/>
              </a:rPr>
              <a:t>출석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9613900" y="6718300"/>
            <a:ext cx="7226300" cy="1651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국가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의무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이행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-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당일과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왕복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여행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기간</a:t>
            </a:r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총장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승인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행사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및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시험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-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당일과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왕복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여행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기간</a:t>
            </a:r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부모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/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조부모의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상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또는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본인의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결혼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- 10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일간</a:t>
            </a:r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증빙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서류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제출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후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출석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인정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6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12.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학사일정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3000" y="2667000"/>
            <a:ext cx="6629400" cy="1968500"/>
          </a:xfrm>
          <a:prstGeom prst="rect">
            <a:avLst/>
          </a:prstGeom>
        </p:spPr>
      </p:pic>
      <p:graphicFrame>
        <p:nvGraphicFramePr>
          <p:cNvPr id="12" name="Table 12"/>
          <p:cNvGraphicFramePr>
            <a:graphicFrameLocks noGrp="1"/>
          </p:cNvGraphicFramePr>
          <p:nvPr/>
        </p:nvGraphicFramePr>
        <p:xfrm>
          <a:off x="1143000" y="5562600"/>
          <a:ext cx="16002000" cy="2730500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Pretendard Medium"/>
                        </a:rPr>
                        <a:t>SUN</a:t>
                      </a:r>
                      <a:endParaRPr lang="en-US" sz="1100"/>
                    </a:p>
                  </a:txBody>
                  <a:tcPr marL="19050" marR="19050" marT="19050" marB="19050" anchor="ctr">
                    <a:lnL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71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Pretendard Medium"/>
                        </a:rPr>
                        <a:t>MON</a:t>
                      </a:r>
                      <a:endParaRPr lang="en-US" sz="1100"/>
                    </a:p>
                  </a:txBody>
                  <a:tcPr marL="19050" marR="19050" marT="19050" marB="19050" anchor="ctr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Pretendard Medium"/>
                        </a:rPr>
                        <a:t>TUE</a:t>
                      </a:r>
                      <a:endParaRPr lang="en-US" sz="1100"/>
                    </a:p>
                  </a:txBody>
                  <a:tcPr marL="19050" marR="19050" marT="19050" marB="19050" anchor="ctr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Pretendard Medium"/>
                        </a:rPr>
                        <a:t>WED</a:t>
                      </a:r>
                      <a:endParaRPr lang="en-US" sz="1100"/>
                    </a:p>
                  </a:txBody>
                  <a:tcPr marL="19050" marR="19050" marT="19050" marB="19050" anchor="ctr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Pretendard Medium"/>
                        </a:rPr>
                        <a:t>THU</a:t>
                      </a:r>
                      <a:endParaRPr lang="en-US" sz="1100"/>
                    </a:p>
                  </a:txBody>
                  <a:tcPr marL="19050" marR="19050" marT="19050" marB="19050" anchor="ctr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Pretendard Medium"/>
                        </a:rPr>
                        <a:t>FRI</a:t>
                      </a:r>
                      <a:endParaRPr lang="en-US" sz="1100"/>
                    </a:p>
                  </a:txBody>
                  <a:tcPr marL="19050" marR="19050" marT="19050" marB="19050" anchor="ctr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Pretendard Medium"/>
                        </a:rPr>
                        <a:t>SAT</a:t>
                      </a:r>
                      <a:endParaRPr lang="en-US" sz="1100"/>
                    </a:p>
                  </a:txBody>
                  <a:tcPr marL="19050" marR="19050" marT="19050" marB="19050" anchor="ctr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7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FFB71F"/>
                          </a:solidFill>
                          <a:latin typeface="Pretendard Medium"/>
                        </a:rPr>
                        <a:t>1</a:t>
                      </a:r>
                      <a:endParaRPr lang="en-US" sz="1100"/>
                    </a:p>
                  </a:txBody>
                  <a:tcPr marL="19050" marR="19050" marT="19050" marB="19050">
                    <a:lnL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3C2E28"/>
                          </a:solidFill>
                          <a:latin typeface="Pretendard Medium"/>
                        </a:rPr>
                        <a:t>2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3C2E28"/>
                          </a:solidFill>
                          <a:latin typeface="Pretendard Medium"/>
                        </a:rPr>
                        <a:t>3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3C2E28"/>
                          </a:solidFill>
                          <a:latin typeface="Pretendard Medium"/>
                        </a:rPr>
                        <a:t>4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3C2E28"/>
                          </a:solidFill>
                          <a:latin typeface="Pretendard Medium"/>
                        </a:rPr>
                        <a:t>5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3C2E28"/>
                          </a:solidFill>
                          <a:latin typeface="Pretendard Medium"/>
                        </a:rPr>
                        <a:t>6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FFB71F"/>
                          </a:solidFill>
                          <a:latin typeface="Pretendard Medium"/>
                        </a:rPr>
                        <a:t>7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7400">
                <a:tc>
                  <a:txBody>
                    <a:bodyPr/>
                    <a:lstStyle/>
                    <a:p>
                      <a:pPr lvl="0" algn="ctr">
                        <a:lnSpc>
                          <a:spcPct val="116199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6199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FFB71F"/>
                          </a:solidFill>
                          <a:latin typeface="Pretendard Medium"/>
                        </a:rPr>
                        <a:t>8</a:t>
                      </a:r>
                      <a:endParaRPr lang="en-US" sz="1100"/>
                    </a:p>
                  </a:txBody>
                  <a:tcPr marL="19050" marR="19050" marT="19050" marB="19050">
                    <a:lnL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3C2E28"/>
                          </a:solidFill>
                          <a:latin typeface="Pretendard Medium"/>
                        </a:rPr>
                        <a:t>9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3C2E28"/>
                          </a:solidFill>
                          <a:latin typeface="Pretendard Medium"/>
                        </a:rPr>
                        <a:t>10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3C2E28"/>
                          </a:solidFill>
                          <a:latin typeface="Pretendard Medium"/>
                        </a:rPr>
                        <a:t>11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3C2E28"/>
                          </a:solidFill>
                          <a:latin typeface="Pretendard Medium"/>
                        </a:rPr>
                        <a:t>12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3C2E28"/>
                          </a:solidFill>
                          <a:latin typeface="Pretendard Medium"/>
                        </a:rPr>
                        <a:t>13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26160"/>
                        </a:lnSpc>
                        <a:defRPr/>
                      </a:pPr>
                      <a:r>
                        <a:rPr lang="en-US" sz="1800" b="0" i="0" u="none" strike="noStrike">
                          <a:solidFill>
                            <a:srgbClr val="FFB71F"/>
                          </a:solidFill>
                          <a:latin typeface="Pretendard Medium"/>
                        </a:rPr>
                        <a:t>14</a:t>
                      </a: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7400"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6000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>
                    <a:lnL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2E3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00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3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07700" y="2324100"/>
            <a:ext cx="6578600" cy="3949700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22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349500" y="2717800"/>
            <a:ext cx="4203700" cy="393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2200" b="0" i="0" u="none" strike="noStrike">
                <a:solidFill>
                  <a:srgbClr val="000000"/>
                </a:solidFill>
                <a:latin typeface="Pretendard Bold"/>
              </a:rPr>
              <a:t>3</a:t>
            </a:r>
            <a:r>
              <a:rPr lang="ko-KR" sz="2200" b="0" i="0" u="none" strike="noStrike">
                <a:solidFill>
                  <a:srgbClr val="000000"/>
                </a:solidFill>
                <a:ea typeface="Pretendard Bold"/>
              </a:rPr>
              <a:t>월</a:t>
            </a:r>
            <a:r>
              <a:rPr lang="en-US" sz="2200" b="0" i="0" u="none" strike="noStrike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2200" b="0" i="0" u="none" strike="noStrike">
                <a:solidFill>
                  <a:srgbClr val="000000"/>
                </a:solidFill>
                <a:ea typeface="Pretendard Bold"/>
              </a:rPr>
              <a:t>학사일정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612900" y="3543300"/>
            <a:ext cx="4203700" cy="7493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141100"/>
              </a:lnSpc>
              <a:buClr>
                <a:srgbClr val="000000"/>
              </a:buClr>
              <a:buFont typeface="Arial"/>
              <a:buChar char="●"/>
            </a:pPr>
            <a:r>
              <a:rPr lang="ko-KR" sz="1900" b="0" i="0" u="none" strike="noStrike">
                <a:solidFill>
                  <a:srgbClr val="000000"/>
                </a:solidFill>
                <a:ea typeface="Pretendard Medium"/>
              </a:rPr>
              <a:t>개강일</a:t>
            </a:r>
            <a:r>
              <a:rPr lang="en-US" sz="1900" b="0" i="0" u="none" strike="noStrike">
                <a:solidFill>
                  <a:srgbClr val="000000"/>
                </a:solidFill>
                <a:latin typeface="Pretendard Medium"/>
              </a:rPr>
              <a:t> : 3.3.(</a:t>
            </a:r>
            <a:r>
              <a:rPr lang="ko-KR" sz="1900" b="0" i="0" u="none" strike="noStrike">
                <a:solidFill>
                  <a:srgbClr val="000000"/>
                </a:solidFill>
                <a:ea typeface="Pretendard Medium"/>
              </a:rPr>
              <a:t>화</a:t>
            </a:r>
            <a:r>
              <a:rPr lang="en-US" sz="1900" b="0" i="0" u="none" strike="noStrike">
                <a:solidFill>
                  <a:srgbClr val="000000"/>
                </a:solidFill>
                <a:latin typeface="Pretendard Medium"/>
              </a:rPr>
              <a:t>) </a:t>
            </a:r>
            <a:r>
              <a:rPr lang="ko-KR" sz="1900" b="0" i="0" u="none" strike="noStrike">
                <a:solidFill>
                  <a:srgbClr val="000000"/>
                </a:solidFill>
                <a:ea typeface="Pretendard Medium"/>
              </a:rPr>
              <a:t>오전</a:t>
            </a:r>
            <a:r>
              <a:rPr lang="en-US" sz="1900" b="0" i="0" u="none" strike="noStrike">
                <a:solidFill>
                  <a:srgbClr val="000000"/>
                </a:solidFill>
                <a:latin typeface="Pretendard Medium"/>
              </a:rPr>
              <a:t> 11</a:t>
            </a:r>
            <a:r>
              <a:rPr lang="ko-KR" sz="1900" b="0" i="0" u="none" strike="noStrike">
                <a:solidFill>
                  <a:srgbClr val="000000"/>
                </a:solidFill>
                <a:ea typeface="Pretendard Medium"/>
              </a:rPr>
              <a:t>시</a:t>
            </a:r>
          </a:p>
          <a:p>
            <a:pPr marL="342900" lvl="0" indent="-342900" algn="l">
              <a:lnSpc>
                <a:spcPct val="141100"/>
              </a:lnSpc>
              <a:buClr>
                <a:srgbClr val="000000"/>
              </a:buClr>
              <a:buFont typeface="Arial"/>
              <a:buChar char="●"/>
            </a:pPr>
            <a:r>
              <a:rPr lang="ko-KR" sz="1900" b="0" i="0" u="none" strike="noStrike">
                <a:solidFill>
                  <a:srgbClr val="000000"/>
                </a:solidFill>
                <a:ea typeface="Pretendard Medium"/>
              </a:rPr>
              <a:t>수강신청확인</a:t>
            </a:r>
            <a:r>
              <a:rPr lang="en-US" sz="1900" b="0" i="0" u="none" strike="noStrike">
                <a:solidFill>
                  <a:srgbClr val="000000"/>
                </a:solidFill>
                <a:latin typeface="Pretendard Medium"/>
              </a:rPr>
              <a:t> </a:t>
            </a:r>
            <a:r>
              <a:rPr lang="ko-KR" sz="1900" b="0" i="0" u="none" strike="noStrike">
                <a:solidFill>
                  <a:srgbClr val="000000"/>
                </a:solidFill>
                <a:ea typeface="Pretendard Medium"/>
              </a:rPr>
              <a:t>및</a:t>
            </a:r>
            <a:r>
              <a:rPr lang="en-US" sz="1900" b="0" i="0" u="none" strike="noStrike">
                <a:solidFill>
                  <a:srgbClr val="000000"/>
                </a:solidFill>
                <a:latin typeface="Pretendard Medium"/>
              </a:rPr>
              <a:t> </a:t>
            </a:r>
            <a:r>
              <a:rPr lang="ko-KR" sz="1900" b="0" i="0" u="none" strike="noStrike">
                <a:solidFill>
                  <a:srgbClr val="000000"/>
                </a:solidFill>
                <a:ea typeface="Pretendard Medium"/>
              </a:rPr>
              <a:t>정정기간</a:t>
            </a:r>
            <a:r>
              <a:rPr lang="en-US" sz="1900" b="0" i="0" u="none" strike="noStrike">
                <a:solidFill>
                  <a:srgbClr val="000000"/>
                </a:solidFill>
                <a:latin typeface="Pretendard Medium"/>
              </a:rPr>
              <a:t> : 3.3. ~ 3.9.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143000" y="4914900"/>
            <a:ext cx="4533900" cy="4445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99600"/>
              </a:lnSpc>
              <a:buClr>
                <a:srgbClr val="000000"/>
              </a:buClr>
              <a:buFont typeface="Arial"/>
              <a:buChar char="●"/>
            </a:pP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3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월</a:t>
            </a: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학사일정</a:t>
            </a:r>
          </a:p>
        </p:txBody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68400" y="8013700"/>
            <a:ext cx="4546600" cy="292100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78500" y="6819900"/>
            <a:ext cx="11366500" cy="292100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1638300" y="8013700"/>
            <a:ext cx="3746500" cy="266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ko-KR" sz="1500" b="0" i="0" u="none" strike="noStrike">
                <a:solidFill>
                  <a:srgbClr val="3C2E28"/>
                </a:solidFill>
                <a:ea typeface="210 Nemojin 030"/>
              </a:rPr>
              <a:t>수강신청</a:t>
            </a:r>
            <a:r>
              <a:rPr lang="en-US" sz="1500" b="0" i="0" u="none" strike="noStrike">
                <a:solidFill>
                  <a:srgbClr val="3C2E28"/>
                </a:solidFill>
                <a:latin typeface="210 Nemojin 030"/>
              </a:rPr>
              <a:t> </a:t>
            </a:r>
            <a:r>
              <a:rPr lang="ko-KR" sz="1500" b="0" i="0" u="none" strike="noStrike">
                <a:solidFill>
                  <a:srgbClr val="3C2E28"/>
                </a:solidFill>
                <a:ea typeface="210 Nemojin 030"/>
              </a:rPr>
              <a:t>확인</a:t>
            </a:r>
            <a:r>
              <a:rPr lang="en-US" sz="1500" b="0" i="0" u="none" strike="noStrike">
                <a:solidFill>
                  <a:srgbClr val="3C2E28"/>
                </a:solidFill>
                <a:latin typeface="210 Nemojin 030"/>
              </a:rPr>
              <a:t> </a:t>
            </a:r>
            <a:r>
              <a:rPr lang="ko-KR" sz="1500" b="0" i="0" u="none" strike="noStrike">
                <a:solidFill>
                  <a:srgbClr val="3C2E28"/>
                </a:solidFill>
                <a:ea typeface="210 Nemojin 030"/>
              </a:rPr>
              <a:t>및</a:t>
            </a:r>
            <a:r>
              <a:rPr lang="en-US" sz="1500" b="0" i="0" u="none" strike="noStrike">
                <a:solidFill>
                  <a:srgbClr val="3C2E28"/>
                </a:solidFill>
                <a:latin typeface="210 Nemojin 030"/>
              </a:rPr>
              <a:t> </a:t>
            </a:r>
            <a:r>
              <a:rPr lang="ko-KR" sz="1500" b="0" i="0" u="none" strike="noStrike">
                <a:solidFill>
                  <a:srgbClr val="3C2E28"/>
                </a:solidFill>
                <a:ea typeface="210 Nemojin 030"/>
              </a:rPr>
              <a:t>정정기간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5778500" y="6438900"/>
            <a:ext cx="2209800" cy="635000"/>
          </a:xfrm>
          <a:prstGeom prst="rect">
            <a:avLst/>
          </a:prstGeom>
        </p:spPr>
        <p:txBody>
          <a:bodyPr lIns="0" tIns="0" rIns="0" bIns="0" rtlCol="0" anchor="t"/>
          <a:lstStyle/>
          <a:p>
            <a:pPr lvl="0" algn="l">
              <a:lnSpc>
                <a:spcPct val="116199"/>
              </a:lnSpc>
            </a:pPr>
            <a:r>
              <a:rPr lang="ko-KR" sz="1200" b="1" i="0" u="none" strike="noStrike">
                <a:solidFill>
                  <a:srgbClr val="000000"/>
                </a:solidFill>
                <a:ea typeface="Pretendard Regular"/>
              </a:rPr>
              <a:t>입학식</a:t>
            </a:r>
            <a:r>
              <a:rPr lang="en-US" sz="1200" b="1" i="0" u="none" strike="noStrike">
                <a:solidFill>
                  <a:srgbClr val="000000"/>
                </a:solidFill>
                <a:latin typeface="Pretendard Regular"/>
              </a:rPr>
              <a:t> </a:t>
            </a:r>
          </a:p>
          <a:p>
            <a:pPr lvl="0" algn="l">
              <a:lnSpc>
                <a:spcPct val="116199"/>
              </a:lnSpc>
            </a:pPr>
            <a:r>
              <a:rPr lang="ko-KR" sz="1200" b="1" i="0" u="none" strike="noStrike">
                <a:solidFill>
                  <a:srgbClr val="000000"/>
                </a:solidFill>
                <a:ea typeface="Pretendard Regular"/>
              </a:rPr>
              <a:t>장소</a:t>
            </a:r>
            <a:r>
              <a:rPr lang="en-US" sz="1200" b="1" i="0" u="none" strike="noStrike">
                <a:solidFill>
                  <a:srgbClr val="000000"/>
                </a:solidFill>
                <a:latin typeface="Pretendard Regular"/>
              </a:rPr>
              <a:t>: </a:t>
            </a:r>
            <a:r>
              <a:rPr lang="ko-KR" sz="1200" b="1" i="0" u="none" strike="noStrike">
                <a:solidFill>
                  <a:srgbClr val="000000"/>
                </a:solidFill>
                <a:ea typeface="Pretendard Regular"/>
              </a:rPr>
              <a:t>선교</a:t>
            </a:r>
            <a:r>
              <a:rPr lang="en-US" sz="1200" b="1" i="0" u="none" strike="noStrike">
                <a:solidFill>
                  <a:srgbClr val="000000"/>
                </a:solidFill>
                <a:latin typeface="Pretendard Regular"/>
              </a:rPr>
              <a:t>70</a:t>
            </a:r>
            <a:r>
              <a:rPr lang="ko-KR" sz="1200" b="1" i="0" u="none" strike="noStrike">
                <a:solidFill>
                  <a:srgbClr val="000000"/>
                </a:solidFill>
                <a:ea typeface="Pretendard Regular"/>
              </a:rPr>
              <a:t>주년기념관</a:t>
            </a:r>
            <a:r>
              <a:rPr lang="en-US" sz="1200" b="1" i="0" u="none" strike="noStrike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200" b="1" i="0" u="none" strike="noStrike">
                <a:solidFill>
                  <a:srgbClr val="000000"/>
                </a:solidFill>
                <a:ea typeface="Pretendard Regular"/>
              </a:rPr>
              <a:t>대강당</a:t>
            </a:r>
          </a:p>
          <a:p>
            <a:pPr lvl="0" algn="l">
              <a:lnSpc>
                <a:spcPct val="116199"/>
              </a:lnSpc>
            </a:pPr>
            <a:r>
              <a:rPr lang="ko-KR" sz="1200" b="1" i="0" u="none" strike="noStrike">
                <a:solidFill>
                  <a:srgbClr val="000000"/>
                </a:solidFill>
                <a:ea typeface="Pretendard Regular"/>
              </a:rPr>
              <a:t>시간</a:t>
            </a:r>
            <a:r>
              <a:rPr lang="en-US" sz="1200" b="1" i="0" u="none" strike="noStrike">
                <a:solidFill>
                  <a:srgbClr val="000000"/>
                </a:solidFill>
                <a:latin typeface="Pretendard Regular"/>
              </a:rPr>
              <a:t>: </a:t>
            </a:r>
            <a:r>
              <a:rPr lang="ko-KR" sz="1200" b="1" i="0" u="none" strike="noStrike">
                <a:solidFill>
                  <a:srgbClr val="000000"/>
                </a:solidFill>
                <a:ea typeface="Pretendard Regular"/>
              </a:rPr>
              <a:t>오전</a:t>
            </a:r>
            <a:r>
              <a:rPr lang="en-US" sz="1200" b="1" i="0" u="none" strike="noStrike">
                <a:solidFill>
                  <a:srgbClr val="000000"/>
                </a:solidFill>
                <a:latin typeface="Pretendard Regular"/>
              </a:rPr>
              <a:t> 11</a:t>
            </a:r>
            <a:r>
              <a:rPr lang="ko-KR" sz="1200" b="1" i="0" u="none" strike="noStrike">
                <a:solidFill>
                  <a:srgbClr val="000000"/>
                </a:solidFill>
                <a:ea typeface="Pretendard Regular"/>
              </a:rPr>
              <a:t>시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9652000" y="6858000"/>
            <a:ext cx="3746500" cy="266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ko-KR" sz="1500" b="0" i="0" u="none" strike="noStrike">
                <a:solidFill>
                  <a:srgbClr val="3C2E28"/>
                </a:solidFill>
                <a:ea typeface="210 Nemojin 030"/>
              </a:rPr>
              <a:t>수강신청</a:t>
            </a:r>
            <a:r>
              <a:rPr lang="en-US" sz="1500" b="0" i="0" u="none" strike="noStrike">
                <a:solidFill>
                  <a:srgbClr val="3C2E28"/>
                </a:solidFill>
                <a:latin typeface="210 Nemojin 030"/>
              </a:rPr>
              <a:t> </a:t>
            </a:r>
            <a:r>
              <a:rPr lang="ko-KR" sz="1500" b="0" i="0" u="none" strike="noStrike">
                <a:solidFill>
                  <a:srgbClr val="3C2E28"/>
                </a:solidFill>
                <a:ea typeface="210 Nemojin 030"/>
              </a:rPr>
              <a:t>확인</a:t>
            </a:r>
            <a:r>
              <a:rPr lang="en-US" sz="1500" b="0" i="0" u="none" strike="noStrike">
                <a:solidFill>
                  <a:srgbClr val="3C2E28"/>
                </a:solidFill>
                <a:latin typeface="210 Nemojin 030"/>
              </a:rPr>
              <a:t> </a:t>
            </a:r>
            <a:r>
              <a:rPr lang="ko-KR" sz="1500" b="0" i="0" u="none" strike="noStrike">
                <a:solidFill>
                  <a:srgbClr val="3C2E28"/>
                </a:solidFill>
                <a:ea typeface="210 Nemojin 030"/>
              </a:rPr>
              <a:t>및</a:t>
            </a:r>
            <a:r>
              <a:rPr lang="en-US" sz="1500" b="0" i="0" u="none" strike="noStrike">
                <a:solidFill>
                  <a:srgbClr val="3C2E28"/>
                </a:solidFill>
                <a:latin typeface="210 Nemojin 030"/>
              </a:rPr>
              <a:t> </a:t>
            </a:r>
            <a:r>
              <a:rPr lang="ko-KR" sz="1500" b="0" i="0" u="none" strike="noStrike">
                <a:solidFill>
                  <a:srgbClr val="3C2E28"/>
                </a:solidFill>
                <a:ea typeface="210 Nemojin 030"/>
              </a:rPr>
              <a:t>정정기간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" y="457200"/>
            <a:ext cx="17145000" cy="86868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494000" y="2578100"/>
            <a:ext cx="3898900" cy="7620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21200" y="4381500"/>
            <a:ext cx="457200" cy="457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750300"/>
            <a:ext cx="18554700" cy="15367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" y="9194800"/>
            <a:ext cx="18478500" cy="10922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300" y="279400"/>
            <a:ext cx="17589500" cy="520700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13.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신규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외국인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등록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90700" y="5410200"/>
            <a:ext cx="3213100" cy="3784600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17297400" y="9664700"/>
            <a:ext cx="419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23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54400" y="2857500"/>
            <a:ext cx="5283200" cy="4064000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3467100" y="2882900"/>
            <a:ext cx="52324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2700" b="0" i="0" u="none" strike="noStrike">
                <a:solidFill>
                  <a:srgbClr val="000000"/>
                </a:solidFill>
                <a:latin typeface="Pretendard Bold"/>
              </a:rPr>
              <a:t>1</a:t>
            </a:r>
            <a:r>
              <a:rPr lang="ko-KR" sz="2700" b="0" i="0" u="none" strike="noStrike">
                <a:solidFill>
                  <a:srgbClr val="000000"/>
                </a:solidFill>
                <a:ea typeface="Pretendard Bold"/>
              </a:rPr>
              <a:t>차</a:t>
            </a:r>
            <a:r>
              <a:rPr lang="en-US" sz="2700" b="0" i="0" u="none" strike="noStrike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2700" b="0" i="0" u="none" strike="noStrike">
                <a:solidFill>
                  <a:srgbClr val="000000"/>
                </a:solidFill>
                <a:ea typeface="Pretendard Bold"/>
              </a:rPr>
              <a:t>신청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3746500" y="3721100"/>
            <a:ext cx="5029200" cy="29591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1411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신청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 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기간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:</a:t>
            </a:r>
          </a:p>
          <a:p>
            <a:pPr lvl="0" algn="l">
              <a:lnSpc>
                <a:spcPct val="141100"/>
              </a:lnSpc>
            </a:pP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     2026. 2. 9.(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월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) ~ 3. 10.(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화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)</a:t>
            </a:r>
          </a:p>
          <a:p>
            <a:pPr marL="342900" lvl="0" indent="-342900" algn="l">
              <a:lnSpc>
                <a:spcPct val="1411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보완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 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마감일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:</a:t>
            </a:r>
          </a:p>
          <a:p>
            <a:pPr lvl="0" algn="l">
              <a:lnSpc>
                <a:spcPct val="141100"/>
              </a:lnSpc>
            </a:pP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     2026. 3. 10.(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화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)</a:t>
            </a:r>
          </a:p>
          <a:p>
            <a:pPr marL="342900" lvl="0" indent="-342900" algn="l">
              <a:lnSpc>
                <a:spcPct val="1411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출입국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 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접수일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:</a:t>
            </a:r>
          </a:p>
          <a:p>
            <a:pPr lvl="0" algn="l">
              <a:lnSpc>
                <a:spcPct val="141100"/>
              </a:lnSpc>
            </a:pP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     2026. 3. 12.(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목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)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25000" y="2844800"/>
            <a:ext cx="5270500" cy="4051300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9525000" y="2882900"/>
            <a:ext cx="52070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2700" b="0" i="0" u="none" strike="noStrike">
                <a:solidFill>
                  <a:srgbClr val="000000"/>
                </a:solidFill>
                <a:latin typeface="Pretendard Bold"/>
              </a:rPr>
              <a:t>2</a:t>
            </a:r>
            <a:r>
              <a:rPr lang="ko-KR" sz="2700" b="0" i="0" u="none" strike="noStrike">
                <a:solidFill>
                  <a:srgbClr val="000000"/>
                </a:solidFill>
                <a:ea typeface="Pretendard Bold"/>
              </a:rPr>
              <a:t>차</a:t>
            </a:r>
            <a:r>
              <a:rPr lang="en-US" sz="2700" b="0" i="0" u="none" strike="noStrike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2700" b="0" i="0" u="none" strike="noStrike">
                <a:solidFill>
                  <a:srgbClr val="000000"/>
                </a:solidFill>
                <a:ea typeface="Pretendard Bold"/>
              </a:rPr>
              <a:t>신청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817100" y="3708400"/>
            <a:ext cx="5016500" cy="29464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1411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신청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 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기간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:</a:t>
            </a:r>
          </a:p>
          <a:p>
            <a:pPr lvl="0" algn="l">
              <a:lnSpc>
                <a:spcPct val="141100"/>
              </a:lnSpc>
            </a:pP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     2026. 3. 3.(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화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) ~ 3. 24.(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화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)</a:t>
            </a:r>
          </a:p>
          <a:p>
            <a:pPr marL="342900" lvl="0" indent="-342900" algn="l">
              <a:lnSpc>
                <a:spcPct val="1411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보완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 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마감일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:</a:t>
            </a:r>
          </a:p>
          <a:p>
            <a:pPr lvl="0" algn="l">
              <a:lnSpc>
                <a:spcPct val="141100"/>
              </a:lnSpc>
            </a:pP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     2026. 3. 27.(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금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)</a:t>
            </a:r>
          </a:p>
          <a:p>
            <a:pPr marL="342900" lvl="0" indent="-342900" algn="l">
              <a:lnSpc>
                <a:spcPct val="1411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출입국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 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접수일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:</a:t>
            </a:r>
          </a:p>
          <a:p>
            <a:pPr lvl="0" algn="l">
              <a:lnSpc>
                <a:spcPct val="141100"/>
              </a:lnSpc>
            </a:pP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     2026. 4. 1.(</a:t>
            </a:r>
            <a:r>
              <a:rPr lang="ko-KR" sz="2400" b="0" i="0" u="none" strike="noStrike">
                <a:solidFill>
                  <a:srgbClr val="000000"/>
                </a:solidFill>
                <a:ea typeface="Pretendard Medium"/>
              </a:rPr>
              <a:t>수</a:t>
            </a:r>
            <a:r>
              <a:rPr lang="en-US" sz="2400" b="0" i="0" u="none" strike="noStrike">
                <a:solidFill>
                  <a:srgbClr val="000000"/>
                </a:solidFill>
                <a:latin typeface="Pretendard Medium"/>
              </a:rPr>
              <a:t>)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sp>
        <p:nvSpPr>
          <p:cNvPr id="21" name="TextBox 21"/>
          <p:cNvSpPr txBox="1"/>
          <p:nvPr/>
        </p:nvSpPr>
        <p:spPr>
          <a:xfrm>
            <a:off x="3378200" y="7048500"/>
            <a:ext cx="6019800" cy="8128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996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대상</a:t>
            </a: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: 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신입</a:t>
            </a: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외국인</a:t>
            </a: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학생</a:t>
            </a: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 (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학위</a:t>
            </a: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및</a:t>
            </a: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교환학생</a:t>
            </a: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)</a:t>
            </a:r>
          </a:p>
          <a:p>
            <a:pPr marL="342900" lvl="0" indent="-342900" algn="l">
              <a:lnSpc>
                <a:spcPct val="99600"/>
              </a:lnSpc>
              <a:buClr>
                <a:srgbClr val="000000"/>
              </a:buClr>
              <a:buFont typeface="Arial"/>
              <a:buChar char="●"/>
            </a:pP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 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내용</a:t>
            </a: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: 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외국인등록증</a:t>
            </a: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신규</a:t>
            </a:r>
            <a:r>
              <a:rPr lang="en-US" sz="2500" b="0" i="0" u="none" strike="noStrike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2500" b="0" i="0" u="none" strike="noStrike">
                <a:solidFill>
                  <a:srgbClr val="000000"/>
                </a:solidFill>
                <a:ea typeface="Pretendard Bold"/>
              </a:rPr>
              <a:t>발급</a:t>
            </a:r>
          </a:p>
        </p:txBody>
      </p:sp>
      <p:sp>
        <p:nvSpPr>
          <p:cNvPr id="22" name="TextBox 22">
            <a:hlinkClick r:id="rId11" tooltip="api2.hirevisa.com/m/univ/21/21/55/guide/rc-issue"/>
          </p:cNvPr>
          <p:cNvSpPr txBox="1"/>
          <p:nvPr/>
        </p:nvSpPr>
        <p:spPr>
          <a:xfrm>
            <a:off x="9398000" y="7264400"/>
            <a:ext cx="7772400" cy="7493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996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500" b="0" i="0" u="none" strike="noStrike" dirty="0">
                <a:solidFill>
                  <a:srgbClr val="000000"/>
                </a:solidFill>
                <a:ea typeface="Pretendard Bold"/>
              </a:rPr>
              <a:t>신규외국인등록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Bold"/>
              </a:rPr>
              <a:t>사이트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Bold"/>
              </a:rPr>
              <a:t>:</a:t>
            </a:r>
          </a:p>
          <a:p>
            <a:pPr lvl="0" algn="l">
              <a:lnSpc>
                <a:spcPct val="99600"/>
              </a:lnSpc>
            </a:pPr>
            <a:r>
              <a:rPr lang="en-US" sz="2500" b="0" i="0" u="none" strike="noStrike" dirty="0">
                <a:solidFill>
                  <a:srgbClr val="000000"/>
                </a:solidFill>
                <a:latin typeface="Pretendard Bold"/>
              </a:rPr>
              <a:t>     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Bold"/>
                <a:hlinkClick r:id="rId11" action="ppaction://hlinkfile"/>
              </a:rPr>
              <a:t>api2.hirevisa.com/m/univ/21/21/55/guide/</a:t>
            </a:r>
            <a:r>
              <a:rPr lang="en-US" sz="2500" b="0" i="0" u="none" strike="noStrike" dirty="0" err="1">
                <a:solidFill>
                  <a:srgbClr val="000000"/>
                </a:solidFill>
                <a:latin typeface="Pretendard Bold"/>
                <a:hlinkClick r:id="rId11" action="ppaction://hlinkfile"/>
              </a:rPr>
              <a:t>rc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Bold"/>
                <a:hlinkClick r:id="rId11" action="ppaction://hlinkfile"/>
              </a:rPr>
              <a:t>-issue</a:t>
            </a:r>
            <a:endParaRPr lang="en-US" sz="2500" b="0" i="0" u="none" strike="noStrike" dirty="0">
              <a:solidFill>
                <a:srgbClr val="000000"/>
              </a:solidFill>
              <a:latin typeface="Pretendard Bold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0" y="457200"/>
            <a:ext cx="17145000" cy="8686800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494000" y="2578100"/>
            <a:ext cx="3898900" cy="7620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21200" y="4381500"/>
            <a:ext cx="457200" cy="457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750300"/>
            <a:ext cx="18554700" cy="15367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" y="9194800"/>
            <a:ext cx="18478500" cy="10922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300" y="279400"/>
            <a:ext cx="17589500" cy="520700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14.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외국인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학생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주요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사항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24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sp>
        <p:nvSpPr>
          <p:cNvPr id="12" name="TextBox 12"/>
          <p:cNvSpPr txBox="1"/>
          <p:nvPr/>
        </p:nvSpPr>
        <p:spPr>
          <a:xfrm>
            <a:off x="5346700" y="5537200"/>
            <a:ext cx="8724900" cy="711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(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졸업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학점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및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과목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또한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학과별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기준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적용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)</a:t>
            </a:r>
          </a:p>
        </p:txBody>
      </p:sp>
      <p:pic>
        <p:nvPicPr>
          <p:cNvPr id="13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37000" y="4165600"/>
            <a:ext cx="10045700" cy="38100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24300" y="6375400"/>
            <a:ext cx="10045700" cy="38100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46600" y="3378200"/>
            <a:ext cx="584200" cy="508000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5321300" y="3251200"/>
            <a:ext cx="8407400" cy="13208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졸업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요건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충족을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위해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채플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7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회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이수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필수</a:t>
            </a:r>
          </a:p>
          <a:p>
            <a:pPr lvl="0" algn="l">
              <a:lnSpc>
                <a:spcPct val="99600"/>
              </a:lnSpc>
            </a:pPr>
            <a:endParaRPr lang="ko-KR" sz="4000" b="0" i="0" u="none" strike="noStrike" spc="-200">
              <a:solidFill>
                <a:srgbClr val="000000"/>
              </a:solidFill>
              <a:ea typeface="Pretendard Regular"/>
            </a:endParaRPr>
          </a:p>
        </p:txBody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59300" y="4610100"/>
            <a:ext cx="584200" cy="508000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5346700" y="4495800"/>
            <a:ext cx="8724900" cy="13208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약학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,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보건계열은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학과별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유급제도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적용</a:t>
            </a:r>
          </a:p>
          <a:p>
            <a:pPr lvl="0" algn="l">
              <a:lnSpc>
                <a:spcPct val="99600"/>
              </a:lnSpc>
            </a:pPr>
            <a:endParaRPr lang="ko-KR" sz="4000" b="0" i="0" u="none" strike="noStrike" spc="-200">
              <a:solidFill>
                <a:srgbClr val="000000"/>
              </a:solidFill>
              <a:ea typeface="Pretendard Regular"/>
            </a:endParaRPr>
          </a:p>
        </p:txBody>
      </p:sp>
      <p:pic>
        <p:nvPicPr>
          <p:cNvPr id="19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59300" y="6769100"/>
            <a:ext cx="584200" cy="508000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24300" y="5295900"/>
            <a:ext cx="10045700" cy="38100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5321300" y="6680200"/>
            <a:ext cx="10883900" cy="711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부정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출결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적발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시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해당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과목</a:t>
            </a:r>
            <a:r>
              <a:rPr lang="en-US" sz="4000" b="0" i="0" u="none" strike="noStrike" spc="-200">
                <a:solidFill>
                  <a:srgbClr val="000000"/>
                </a:solidFill>
                <a:latin typeface="Pretendard Regular"/>
              </a:rPr>
              <a:t> F</a:t>
            </a:r>
            <a:r>
              <a:rPr lang="ko-KR" sz="4000" b="0" i="0" u="none" strike="noStrike" spc="-200">
                <a:solidFill>
                  <a:srgbClr val="000000"/>
                </a:solidFill>
                <a:ea typeface="Pretendard Regular"/>
              </a:rPr>
              <a:t>처리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6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15.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기타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안내사항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47900" y="2984500"/>
            <a:ext cx="5511800" cy="571500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73700" y="4787900"/>
            <a:ext cx="990600" cy="927100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25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6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44000" y="2984500"/>
            <a:ext cx="6540500" cy="2159000"/>
          </a:xfrm>
          <a:prstGeom prst="rect">
            <a:avLst/>
          </a:prstGeom>
        </p:spPr>
      </p:pic>
      <p:sp>
        <p:nvSpPr>
          <p:cNvPr id="17" name="TextBox 17"/>
          <p:cNvSpPr txBox="1"/>
          <p:nvPr/>
        </p:nvSpPr>
        <p:spPr>
          <a:xfrm>
            <a:off x="9664700" y="3467100"/>
            <a:ext cx="4889500" cy="11811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116199"/>
              </a:lnSpc>
            </a:pPr>
            <a:r>
              <a:rPr lang="ko-KR" altLang="en-US" sz="2200" b="1" dirty="0">
                <a:solidFill>
                  <a:srgbClr val="000000"/>
                </a:solidFill>
                <a:latin typeface="Pretendard Bold"/>
                <a:ea typeface="Pretendard Bold"/>
              </a:rPr>
              <a:t>학과 </a:t>
            </a:r>
            <a:r>
              <a:rPr lang="en-US" altLang="ko-KR" sz="2200" b="1" dirty="0">
                <a:solidFill>
                  <a:srgbClr val="000000"/>
                </a:solidFill>
                <a:latin typeface="Pretendard Bold"/>
                <a:ea typeface="Pretendard Bold"/>
              </a:rPr>
              <a:t>: </a:t>
            </a:r>
            <a:r>
              <a:rPr lang="ko-KR" altLang="en-US" sz="2200" b="1" dirty="0">
                <a:solidFill>
                  <a:srgbClr val="000000"/>
                </a:solidFill>
                <a:latin typeface="Pretendard Bold"/>
                <a:ea typeface="Pretendard Bold"/>
              </a:rPr>
              <a:t>과목</a:t>
            </a:r>
            <a:r>
              <a:rPr lang="en-US" altLang="ko-KR" sz="2200" b="1" dirty="0">
                <a:solidFill>
                  <a:srgbClr val="000000"/>
                </a:solidFill>
                <a:latin typeface="Pretendard Bold"/>
                <a:ea typeface="Pretendard Bold"/>
              </a:rPr>
              <a:t>, </a:t>
            </a:r>
            <a:r>
              <a:rPr lang="ko-KR" altLang="en-US" sz="2200" b="1" dirty="0">
                <a:solidFill>
                  <a:srgbClr val="000000"/>
                </a:solidFill>
                <a:latin typeface="Pretendard Bold"/>
                <a:ea typeface="Pretendard Bold"/>
              </a:rPr>
              <a:t>성적</a:t>
            </a:r>
            <a:r>
              <a:rPr lang="en-US" altLang="ko-KR" sz="2200" b="1" dirty="0">
                <a:solidFill>
                  <a:srgbClr val="000000"/>
                </a:solidFill>
                <a:latin typeface="Pretendard Bold"/>
                <a:ea typeface="Pretendard Bold"/>
              </a:rPr>
              <a:t>,</a:t>
            </a:r>
            <a:r>
              <a:rPr lang="ko-KR" altLang="en-US" sz="2200" b="1" dirty="0">
                <a:solidFill>
                  <a:srgbClr val="000000"/>
                </a:solidFill>
                <a:latin typeface="Pretendard Bold"/>
                <a:ea typeface="Pretendard Bold"/>
              </a:rPr>
              <a:t>수강 등</a:t>
            </a:r>
            <a:endParaRPr lang="en-US" altLang="ko-KR" sz="2200" b="1" dirty="0">
              <a:solidFill>
                <a:srgbClr val="000000"/>
              </a:solidFill>
              <a:latin typeface="Pretendard Bold"/>
              <a:ea typeface="Pretendard Bold"/>
            </a:endParaRPr>
          </a:p>
          <a:p>
            <a:pPr lvl="0" algn="l">
              <a:lnSpc>
                <a:spcPct val="116199"/>
              </a:lnSpc>
            </a:pPr>
            <a:r>
              <a:rPr lang="ko-KR" altLang="en-US" sz="2200" b="1" i="0" u="none" strike="noStrike" dirty="0">
                <a:solidFill>
                  <a:srgbClr val="000000"/>
                </a:solidFill>
                <a:latin typeface="Pretendard Bold"/>
                <a:ea typeface="Pretendard Bold"/>
              </a:rPr>
              <a:t>국제교육원</a:t>
            </a:r>
            <a:r>
              <a:rPr lang="en-US" altLang="ko-KR" sz="2200" b="1" i="0" u="none" strike="noStrike" dirty="0">
                <a:solidFill>
                  <a:srgbClr val="000000"/>
                </a:solidFill>
                <a:latin typeface="Pretendard Bold"/>
                <a:ea typeface="Pretendard Bold"/>
              </a:rPr>
              <a:t>: </a:t>
            </a:r>
            <a:r>
              <a:rPr lang="ko-KR" altLang="en-US" sz="2200" b="1" i="0" u="none" strike="noStrike" dirty="0">
                <a:solidFill>
                  <a:srgbClr val="000000"/>
                </a:solidFill>
                <a:latin typeface="Pretendard Bold"/>
                <a:ea typeface="Pretendard Bold"/>
              </a:rPr>
              <a:t>체류관리</a:t>
            </a:r>
            <a:r>
              <a:rPr lang="en-US" altLang="ko-KR" sz="2200" b="1" i="0" u="none" strike="noStrike" dirty="0">
                <a:solidFill>
                  <a:srgbClr val="000000"/>
                </a:solidFill>
                <a:latin typeface="Pretendard Bold"/>
                <a:ea typeface="Pretendard Bold"/>
              </a:rPr>
              <a:t>, </a:t>
            </a:r>
            <a:r>
              <a:rPr lang="ko-KR" altLang="en-US" sz="2200" b="1" i="0" u="none" strike="noStrike" dirty="0">
                <a:solidFill>
                  <a:srgbClr val="000000"/>
                </a:solidFill>
                <a:latin typeface="Pretendard Bold"/>
                <a:ea typeface="Pretendard Bold"/>
              </a:rPr>
              <a:t>학적변동</a:t>
            </a:r>
            <a:r>
              <a:rPr lang="en-US" altLang="ko-KR" sz="2200" b="1" dirty="0">
                <a:solidFill>
                  <a:srgbClr val="000000"/>
                </a:solidFill>
                <a:latin typeface="Pretendard Bold"/>
                <a:ea typeface="Pretendard Bold"/>
              </a:rPr>
              <a:t>, </a:t>
            </a:r>
            <a:r>
              <a:rPr lang="ko-KR" altLang="en-US" sz="2200" b="1" dirty="0">
                <a:solidFill>
                  <a:srgbClr val="000000"/>
                </a:solidFill>
                <a:latin typeface="Pretendard Bold"/>
                <a:ea typeface="Pretendard Bold"/>
              </a:rPr>
              <a:t>졸업사정</a:t>
            </a:r>
            <a:r>
              <a:rPr lang="ko-KR" altLang="en-US" sz="2200" b="1" i="0" u="none" strike="noStrike" dirty="0">
                <a:solidFill>
                  <a:srgbClr val="000000"/>
                </a:solidFill>
                <a:latin typeface="Pretendard Bold"/>
                <a:ea typeface="Pretendard Bold"/>
              </a:rPr>
              <a:t> 등</a:t>
            </a:r>
            <a:endParaRPr lang="en-US" sz="2200" b="1" i="0" u="none" strike="noStrike" dirty="0">
              <a:solidFill>
                <a:srgbClr val="000000"/>
              </a:solidFill>
              <a:latin typeface="Pretendard Bold"/>
            </a:endParaRPr>
          </a:p>
        </p:txBody>
      </p:sp>
      <p:grpSp>
        <p:nvGrpSpPr>
          <p:cNvPr id="18" name="Group 18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grpSp>
        <p:nvGrpSpPr>
          <p:cNvPr id="19" name="Group 19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91500" y="5740400"/>
            <a:ext cx="4013200" cy="2044700"/>
          </a:xfrm>
          <a:prstGeom prst="rect">
            <a:avLst/>
          </a:prstGeom>
        </p:spPr>
      </p:pic>
      <p:grpSp>
        <p:nvGrpSpPr>
          <p:cNvPr id="21" name="Group 21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sp>
        <p:nvSpPr>
          <p:cNvPr id="22" name="TextBox 22"/>
          <p:cNvSpPr txBox="1"/>
          <p:nvPr/>
        </p:nvSpPr>
        <p:spPr>
          <a:xfrm>
            <a:off x="8293100" y="6032500"/>
            <a:ext cx="3848100" cy="330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99600"/>
              </a:lnSpc>
              <a:buClr>
                <a:srgbClr val="000000"/>
              </a:buClr>
              <a:buFont typeface="Arial"/>
              <a:buChar char="●"/>
            </a:pPr>
            <a:r>
              <a:rPr lang="ko-KR" sz="1900" b="0" i="0" u="none" strike="noStrike">
                <a:solidFill>
                  <a:srgbClr val="000000"/>
                </a:solidFill>
                <a:ea typeface="Pretendard Bold"/>
              </a:rPr>
              <a:t>국제교육원</a:t>
            </a:r>
            <a:r>
              <a:rPr lang="en-US" sz="1900" b="0" i="0" u="none" strike="noStrike">
                <a:solidFill>
                  <a:srgbClr val="000000"/>
                </a:solidFill>
                <a:latin typeface="Pretendard Bold"/>
              </a:rPr>
              <a:t> 1    02-3399-3603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8293100" y="6591300"/>
            <a:ext cx="3848100" cy="330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99600"/>
              </a:lnSpc>
              <a:buClr>
                <a:srgbClr val="000000"/>
              </a:buClr>
              <a:buFont typeface="Arial"/>
              <a:buChar char="●"/>
            </a:pPr>
            <a:r>
              <a:rPr lang="ko-KR" sz="1900" b="0" i="0" u="none" strike="noStrike" dirty="0">
                <a:solidFill>
                  <a:srgbClr val="000000"/>
                </a:solidFill>
                <a:ea typeface="Pretendard Bold"/>
              </a:rPr>
              <a:t>국제교육원</a:t>
            </a:r>
            <a:r>
              <a:rPr lang="en-US" sz="1900" b="0" i="0" u="none" strike="noStrike" dirty="0">
                <a:solidFill>
                  <a:srgbClr val="000000"/>
                </a:solidFill>
                <a:latin typeface="Pretendard Bold"/>
              </a:rPr>
              <a:t> 2    02-3399-3609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8293100" y="7137400"/>
            <a:ext cx="3987800" cy="330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99600"/>
              </a:lnSpc>
              <a:buClr>
                <a:srgbClr val="000000"/>
              </a:buClr>
              <a:buFont typeface="Arial"/>
              <a:buChar char="●"/>
            </a:pPr>
            <a:r>
              <a:rPr lang="ko-KR" sz="1900" b="0" i="0" u="none" strike="noStrike">
                <a:solidFill>
                  <a:srgbClr val="000000"/>
                </a:solidFill>
                <a:ea typeface="Pretendard Bold"/>
              </a:rPr>
              <a:t>학사지원처</a:t>
            </a:r>
            <a:r>
              <a:rPr lang="en-US" sz="1900" b="0" i="0" u="none" strike="noStrike">
                <a:solidFill>
                  <a:srgbClr val="000000"/>
                </a:solidFill>
                <a:latin typeface="Pretendard Bold"/>
              </a:rPr>
              <a:t>        02-3399-3155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26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598400" y="5740400"/>
            <a:ext cx="4013200" cy="2044700"/>
          </a:xfrm>
          <a:prstGeom prst="rect">
            <a:avLst/>
          </a:prstGeom>
        </p:spPr>
      </p:pic>
      <p:sp>
        <p:nvSpPr>
          <p:cNvPr id="27" name="TextBox 27"/>
          <p:cNvSpPr txBox="1"/>
          <p:nvPr/>
        </p:nvSpPr>
        <p:spPr>
          <a:xfrm>
            <a:off x="13462000" y="5892800"/>
            <a:ext cx="2298700" cy="330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ko-KR" sz="1900" b="0" i="0" u="none" strike="noStrike">
                <a:solidFill>
                  <a:srgbClr val="000000"/>
                </a:solidFill>
                <a:highlight>
                  <a:srgbClr val="FFE483"/>
                </a:highlight>
                <a:ea typeface="Pretendard Bold"/>
              </a:rPr>
              <a:t>연락처</a:t>
            </a:r>
            <a:r>
              <a:rPr lang="en-US" sz="1900" b="0" i="0" u="none" strike="noStrike">
                <a:solidFill>
                  <a:srgbClr val="000000"/>
                </a:solidFill>
                <a:highlight>
                  <a:srgbClr val="FFE483"/>
                </a:highlight>
                <a:latin typeface="Pretendard Bold"/>
              </a:rPr>
              <a:t> </a:t>
            </a:r>
            <a:r>
              <a:rPr lang="ko-KR" sz="1900" b="0" i="0" u="none" strike="noStrike">
                <a:solidFill>
                  <a:srgbClr val="000000"/>
                </a:solidFill>
                <a:highlight>
                  <a:srgbClr val="FFE483"/>
                </a:highlight>
                <a:ea typeface="Pretendard Bold"/>
              </a:rPr>
              <a:t>안내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2827000" y="6273800"/>
            <a:ext cx="3848100" cy="1371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122839"/>
              </a:lnSpc>
              <a:buClr>
                <a:srgbClr val="000000"/>
              </a:buClr>
              <a:buFont typeface="Arial"/>
              <a:buChar char="●"/>
            </a:pPr>
            <a:r>
              <a:rPr lang="ko-KR" sz="1900" b="0" i="0" u="none" strike="noStrike" dirty="0">
                <a:solidFill>
                  <a:srgbClr val="000000"/>
                </a:solidFill>
                <a:ea typeface="Pretendard Bold"/>
              </a:rPr>
              <a:t>위치</a:t>
            </a:r>
            <a:r>
              <a:rPr lang="en-US" sz="1900" b="0" i="0" u="none" strike="noStrike" dirty="0">
                <a:solidFill>
                  <a:srgbClr val="000000"/>
                </a:solidFill>
                <a:latin typeface="Pretendard Bold"/>
              </a:rPr>
              <a:t> : </a:t>
            </a:r>
            <a:r>
              <a:rPr lang="ko-KR" sz="1900" b="0" i="0" u="none" strike="noStrike" dirty="0">
                <a:solidFill>
                  <a:srgbClr val="000000"/>
                </a:solidFill>
                <a:ea typeface="Pretendard Bold"/>
              </a:rPr>
              <a:t>다니엘관</a:t>
            </a:r>
            <a:r>
              <a:rPr lang="en-US" sz="1900" b="0" i="0" u="none" strike="noStrike" dirty="0">
                <a:solidFill>
                  <a:srgbClr val="000000"/>
                </a:solidFill>
                <a:latin typeface="Pretendard Bold"/>
              </a:rPr>
              <a:t> 1</a:t>
            </a:r>
            <a:r>
              <a:rPr lang="ko-KR" sz="1900" b="0" i="0" u="none" strike="noStrike" dirty="0">
                <a:solidFill>
                  <a:srgbClr val="000000"/>
                </a:solidFill>
                <a:ea typeface="Pretendard Bold"/>
              </a:rPr>
              <a:t>층</a:t>
            </a:r>
            <a:r>
              <a:rPr lang="en-US" sz="1900" b="0" i="0" u="none" strike="noStrike" dirty="0">
                <a:solidFill>
                  <a:srgbClr val="000000"/>
                </a:solidFill>
                <a:latin typeface="Pretendard Bold"/>
              </a:rPr>
              <a:t> 108</a:t>
            </a:r>
            <a:r>
              <a:rPr lang="ko-KR" sz="1900" b="0" i="0" u="none" strike="noStrike" dirty="0">
                <a:solidFill>
                  <a:srgbClr val="000000"/>
                </a:solidFill>
                <a:ea typeface="Pretendard Bold"/>
              </a:rPr>
              <a:t>호</a:t>
            </a:r>
          </a:p>
          <a:p>
            <a:pPr marL="342900" lvl="0" indent="-342900" algn="l">
              <a:lnSpc>
                <a:spcPct val="122839"/>
              </a:lnSpc>
              <a:buClr>
                <a:srgbClr val="000000"/>
              </a:buClr>
              <a:buFont typeface="Arial"/>
              <a:buChar char="●"/>
            </a:pPr>
            <a:r>
              <a:rPr lang="ko-KR" sz="1900" b="0" i="0" u="none" strike="noStrike" dirty="0">
                <a:solidFill>
                  <a:srgbClr val="000000"/>
                </a:solidFill>
                <a:ea typeface="Pretendard Bold"/>
              </a:rPr>
              <a:t>담당</a:t>
            </a:r>
            <a:r>
              <a:rPr lang="en-US" sz="1900" b="0" i="0" u="none" strike="noStrike" dirty="0">
                <a:solidFill>
                  <a:srgbClr val="000000"/>
                </a:solidFill>
                <a:latin typeface="Pretendard Bold"/>
              </a:rPr>
              <a:t> : </a:t>
            </a:r>
            <a:r>
              <a:rPr lang="ko-KR" sz="1900" b="0" i="0" u="none" strike="noStrike" dirty="0">
                <a:solidFill>
                  <a:srgbClr val="000000"/>
                </a:solidFill>
                <a:ea typeface="Pretendard Bold"/>
              </a:rPr>
              <a:t>윤현정</a:t>
            </a:r>
          </a:p>
          <a:p>
            <a:pPr marL="342900" lvl="0" indent="-342900" algn="l">
              <a:lnSpc>
                <a:spcPct val="122839"/>
              </a:lnSpc>
              <a:buClr>
                <a:srgbClr val="000000"/>
              </a:buClr>
              <a:buFont typeface="Arial"/>
              <a:buChar char="●"/>
            </a:pPr>
            <a:r>
              <a:rPr lang="ko-KR" sz="1900" b="0" i="0" u="none" strike="noStrike" dirty="0">
                <a:solidFill>
                  <a:srgbClr val="000000"/>
                </a:solidFill>
                <a:ea typeface="Pretendard Bold"/>
              </a:rPr>
              <a:t>이메일</a:t>
            </a:r>
            <a:r>
              <a:rPr lang="en-US" sz="1900" b="0" i="0" u="none" strike="noStrike" dirty="0">
                <a:solidFill>
                  <a:srgbClr val="000000"/>
                </a:solidFill>
                <a:latin typeface="Pretendard Bold"/>
              </a:rPr>
              <a:t> </a:t>
            </a:r>
            <a:r>
              <a:rPr lang="ko-KR" sz="1900" b="0" i="0" u="none" strike="noStrike" dirty="0">
                <a:solidFill>
                  <a:srgbClr val="000000"/>
                </a:solidFill>
                <a:ea typeface="Pretendard Bold"/>
              </a:rPr>
              <a:t>주소</a:t>
            </a:r>
            <a:r>
              <a:rPr lang="en-US" sz="1900" b="0" i="0" u="none" strike="noStrike" dirty="0">
                <a:solidFill>
                  <a:srgbClr val="000000"/>
                </a:solidFill>
                <a:latin typeface="Pretendard Bold"/>
              </a:rPr>
              <a:t>: yunjudy0321@syu.ac.kr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6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16.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기타</a:t>
            </a: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안내사항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47900" y="2984500"/>
            <a:ext cx="5511800" cy="571500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73700" y="4787900"/>
            <a:ext cx="990600" cy="927100"/>
          </a:xfrm>
          <a:prstGeom prst="rect">
            <a:avLst/>
          </a:prstGeom>
        </p:spPr>
      </p:pic>
      <p:sp>
        <p:nvSpPr>
          <p:cNvPr id="14" name="TextBox 14">
            <a:hlinkClick r:id="rId10" tooltip="https://www.syu.ac.kr/school-life/school-bus/"/>
          </p:cNvPr>
          <p:cNvSpPr txBox="1"/>
          <p:nvPr/>
        </p:nvSpPr>
        <p:spPr>
          <a:xfrm>
            <a:off x="8483600" y="4229100"/>
            <a:ext cx="7645400" cy="393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ko-KR" sz="2200" b="0" i="0" u="sng" strike="noStrike" dirty="0">
                <a:solidFill>
                  <a:srgbClr val="000000"/>
                </a:solidFill>
                <a:ea typeface="Noto Sans CJK KR Bold"/>
              </a:rPr>
              <a:t>스쿨버스</a:t>
            </a:r>
            <a:r>
              <a:rPr lang="en-US" sz="2200" b="0" i="0" u="sng" strike="noStrike" dirty="0">
                <a:solidFill>
                  <a:srgbClr val="000000"/>
                </a:solidFill>
                <a:latin typeface="Noto Sans CJK KR Bold"/>
              </a:rPr>
              <a:t>:</a:t>
            </a:r>
            <a:r>
              <a:rPr lang="en-US" sz="2200" b="0" i="0" u="sng" strike="noStrike" dirty="0">
                <a:solidFill>
                  <a:srgbClr val="000000"/>
                </a:solidFill>
                <a:latin typeface="Noto Sans CJK KR Bold"/>
                <a:hlinkClick r:id="rId10"/>
              </a:rPr>
              <a:t>https://www.syu.ac.kr/school-life/school-bus/</a:t>
            </a:r>
            <a:r>
              <a:rPr lang="en-US" sz="2200" b="0" i="0" u="sng" strike="noStrike" dirty="0">
                <a:solidFill>
                  <a:srgbClr val="000000"/>
                </a:solidFill>
                <a:latin typeface="Noto Sans CJK KR Bold"/>
              </a:rPr>
              <a:t> </a:t>
            </a:r>
          </a:p>
        </p:txBody>
      </p:sp>
      <p:sp>
        <p:nvSpPr>
          <p:cNvPr id="15" name="TextBox 15">
            <a:hlinkClick r:id="rId11" tooltip="https://www.syu.ac.kr/eng/about-sahmyook/location/"/>
          </p:cNvPr>
          <p:cNvSpPr txBox="1"/>
          <p:nvPr/>
        </p:nvSpPr>
        <p:spPr>
          <a:xfrm>
            <a:off x="8483600" y="5232400"/>
            <a:ext cx="8801100" cy="3937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ko-KR" sz="2200" b="0" i="0" u="sng" strike="noStrike" dirty="0" err="1">
                <a:solidFill>
                  <a:srgbClr val="000000"/>
                </a:solidFill>
                <a:ea typeface="Noto Sans CJK KR Bold"/>
              </a:rPr>
              <a:t>오시는길</a:t>
            </a:r>
            <a:r>
              <a:rPr lang="en-US" sz="2200" b="0" i="0" u="sng" strike="noStrike" dirty="0">
                <a:solidFill>
                  <a:srgbClr val="000000"/>
                </a:solidFill>
                <a:latin typeface="Noto Sans CJK KR Bold"/>
              </a:rPr>
              <a:t>: </a:t>
            </a:r>
            <a:r>
              <a:rPr lang="en-US" sz="2200" b="0" i="0" u="sng" strike="noStrike" dirty="0">
                <a:solidFill>
                  <a:srgbClr val="000000"/>
                </a:solidFill>
                <a:latin typeface="Noto Sans CJK KR Bold"/>
                <a:hlinkClick r:id="rId11"/>
              </a:rPr>
              <a:t>https://www.syu.ac.kr/eng/about-sahmyook/location/</a:t>
            </a:r>
            <a:endParaRPr lang="en-US" sz="2200" b="0" i="0" u="sng" strike="noStrike" dirty="0">
              <a:solidFill>
                <a:srgbClr val="000000"/>
              </a:solidFill>
              <a:latin typeface="Noto Sans CJK KR Bold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26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6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17. SU-Talk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사용</a:t>
            </a: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방법</a:t>
            </a: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26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grpSp>
        <p:nvGrpSpPr>
          <p:cNvPr id="13" name="Group 13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4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8900" y="3911600"/>
            <a:ext cx="2794000" cy="3060700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97400" y="4000500"/>
            <a:ext cx="2882900" cy="2882900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7962900" y="3454400"/>
            <a:ext cx="9182100" cy="4000500"/>
          </a:xfrm>
          <a:prstGeom prst="rect">
            <a:avLst/>
          </a:prstGeom>
        </p:spPr>
        <p:txBody>
          <a:bodyPr lIns="0" tIns="0" rIns="0" bIns="0" rtlCol="0" anchor="t"/>
          <a:lstStyle/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앱을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다운로드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해주세요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. </a:t>
            </a:r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아이디와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학번으로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로그인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해주세요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학교에서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발송하는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공지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및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안내사항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확인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 </a:t>
            </a:r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전자출석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시스템으로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출석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체크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진행</a:t>
            </a:r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 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학교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서비스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이용</a:t>
            </a:r>
          </a:p>
          <a:p>
            <a:pPr lvl="0" algn="l">
              <a:lnSpc>
                <a:spcPct val="132800"/>
              </a:lnSpc>
            </a:pP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-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셔틀버스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정보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확인</a:t>
            </a:r>
          </a:p>
          <a:p>
            <a:pPr lvl="0" algn="l">
              <a:lnSpc>
                <a:spcPct val="132800"/>
              </a:lnSpc>
            </a:pP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-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강의실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대여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신청</a:t>
            </a:r>
          </a:p>
          <a:p>
            <a:pPr lvl="0" algn="l">
              <a:lnSpc>
                <a:spcPct val="132800"/>
              </a:lnSpc>
            </a:pP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-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기타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학교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행정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서비스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이용</a:t>
            </a:r>
            <a:r>
              <a:rPr lang="en-US" sz="25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500" b="0" i="0" u="none" strike="noStrike" dirty="0">
                <a:solidFill>
                  <a:srgbClr val="000000"/>
                </a:solidFill>
                <a:ea typeface="Pretendard Regular"/>
              </a:rPr>
              <a:t>가</a:t>
            </a:r>
            <a:r>
              <a:rPr lang="ko-KR" altLang="en-US" sz="2500" b="0" i="0" u="none" strike="noStrike" dirty="0">
                <a:solidFill>
                  <a:srgbClr val="000000"/>
                </a:solidFill>
                <a:ea typeface="Pretendard Regular"/>
              </a:rPr>
              <a:t>능</a:t>
            </a:r>
            <a:endParaRPr lang="ko-KR" sz="2500" b="0" i="0" u="none" strike="noStrike" dirty="0">
              <a:solidFill>
                <a:srgbClr val="000000"/>
              </a:solidFill>
              <a:ea typeface="Pretendard Regular"/>
            </a:endParaRPr>
          </a:p>
        </p:txBody>
      </p:sp>
      <p:sp>
        <p:nvSpPr>
          <p:cNvPr id="17" name="TextBox 17">
            <a:hlinkClick r:id="rId10" tooltip="https://www.syu.ac.kr/school-life/school-bus/"/>
          </p:cNvPr>
          <p:cNvSpPr txBox="1"/>
          <p:nvPr/>
        </p:nvSpPr>
        <p:spPr>
          <a:xfrm>
            <a:off x="4089400" y="3429000"/>
            <a:ext cx="2959100" cy="330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en-US" sz="1900" b="1" i="0" u="sng" strike="noStrike">
                <a:solidFill>
                  <a:srgbClr val="3F7ADA"/>
                </a:solidFill>
                <a:latin typeface="Noto Sans CJK KR Bold"/>
              </a:rPr>
              <a:t>Quick access QR code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6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grpSp>
        <p:nvGrpSpPr>
          <p:cNvPr id="10" name="Group 10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3000" y="3822700"/>
            <a:ext cx="4013200" cy="3860800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84800" y="2667000"/>
            <a:ext cx="4089400" cy="6172200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18. WIFI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사용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(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노트북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)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26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9779000" y="4083050"/>
            <a:ext cx="7632700" cy="3340100"/>
          </a:xfrm>
          <a:prstGeom prst="rect">
            <a:avLst/>
          </a:prstGeom>
        </p:spPr>
        <p:txBody>
          <a:bodyPr lIns="0" tIns="0" rIns="0" bIns="0" rtlCol="0" anchor="t"/>
          <a:lstStyle/>
          <a:p>
            <a:pPr lvl="0" algn="l">
              <a:lnSpc>
                <a:spcPct val="132800"/>
              </a:lnSpc>
            </a:pP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1)</a:t>
            </a:r>
            <a:r>
              <a:rPr lang="en-US" sz="2800" b="0" i="0" u="none" strike="noStrike" dirty="0" err="1">
                <a:solidFill>
                  <a:srgbClr val="000000"/>
                </a:solidFill>
                <a:latin typeface="Pretendard Regular"/>
              </a:rPr>
              <a:t>WiFi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목록에서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SU 5G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또는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SU 2.4G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를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선택합니다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>
              <a:lnSpc>
                <a:spcPct val="132800"/>
              </a:lnSpc>
            </a:pPr>
            <a:endParaRPr lang="en-US" sz="2800" b="0" i="0" u="none" strike="noStrike" dirty="0">
              <a:solidFill>
                <a:srgbClr val="000000"/>
              </a:solidFill>
              <a:latin typeface="Pretendard Regular"/>
            </a:endParaRPr>
          </a:p>
          <a:p>
            <a:pPr lvl="0" algn="l">
              <a:lnSpc>
                <a:spcPct val="132800"/>
              </a:lnSpc>
            </a:pP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2)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아이디와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비밀번호를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입력합니다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>
              <a:lnSpc>
                <a:spcPct val="132800"/>
              </a:lnSpc>
            </a:pP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(SU-wings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와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동일한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아이디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/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비밀번호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)</a:t>
            </a:r>
          </a:p>
          <a:p>
            <a:pPr lvl="0" algn="l">
              <a:lnSpc>
                <a:spcPct val="132800"/>
              </a:lnSpc>
            </a:pPr>
            <a:endParaRPr lang="en-US" sz="2800" b="0" i="0" u="none" strike="noStrike" dirty="0">
              <a:solidFill>
                <a:srgbClr val="000000"/>
              </a:solidFill>
              <a:latin typeface="Pretendard Regular"/>
            </a:endParaRPr>
          </a:p>
          <a:p>
            <a:pPr lvl="0" algn="l">
              <a:lnSpc>
                <a:spcPct val="132800"/>
              </a:lnSpc>
            </a:pP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3)‘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확인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’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버튼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(③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번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빨간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박스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)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을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클릭합니다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01.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국제교육원</a:t>
            </a: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소개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91000" y="3149600"/>
            <a:ext cx="4953000" cy="157480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1000" y="4838700"/>
            <a:ext cx="4953000" cy="1574800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91000" y="6527800"/>
            <a:ext cx="2425700" cy="1574800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18300" y="6527800"/>
            <a:ext cx="2425700" cy="1574800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98600" y="4064000"/>
            <a:ext cx="2692400" cy="3441700"/>
          </a:xfrm>
          <a:prstGeom prst="rect">
            <a:avLst/>
          </a:prstGeom>
        </p:spPr>
      </p:pic>
      <p:sp>
        <p:nvSpPr>
          <p:cNvPr id="17" name="TextBox 17"/>
          <p:cNvSpPr txBox="1"/>
          <p:nvPr/>
        </p:nvSpPr>
        <p:spPr>
          <a:xfrm>
            <a:off x="13614400" y="97028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01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9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53600" y="3149600"/>
            <a:ext cx="6438900" cy="1778000"/>
          </a:xfrm>
          <a:prstGeom prst="rect">
            <a:avLst/>
          </a:prstGeom>
          <a:effectLst>
            <a:outerShdw dist="109219" dir="5400000">
              <a:srgbClr val="E6E6E6">
                <a:alpha val="100000"/>
              </a:srgbClr>
            </a:outerShdw>
          </a:effectLst>
        </p:spPr>
      </p:pic>
      <p:sp>
        <p:nvSpPr>
          <p:cNvPr id="20" name="TextBox 20"/>
          <p:cNvSpPr txBox="1"/>
          <p:nvPr/>
        </p:nvSpPr>
        <p:spPr>
          <a:xfrm>
            <a:off x="10147300" y="3568700"/>
            <a:ext cx="5651500" cy="6223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3500" b="0" i="0" u="none" strike="noStrike">
                <a:solidFill>
                  <a:srgbClr val="000000"/>
                </a:solidFill>
                <a:ea typeface="Pretendard Bold"/>
              </a:rPr>
              <a:t>국제교육원</a:t>
            </a:r>
            <a:r>
              <a:rPr lang="en-US" sz="3500" b="0" i="0" u="none" strike="noStrike">
                <a:solidFill>
                  <a:srgbClr val="000000"/>
                </a:solidFill>
                <a:latin typeface="Pretendard Bold"/>
              </a:rPr>
              <a:t> ( </a:t>
            </a:r>
            <a:r>
              <a:rPr lang="ko-KR" sz="3500" b="0" i="0" u="none" strike="noStrike">
                <a:solidFill>
                  <a:srgbClr val="000000"/>
                </a:solidFill>
                <a:ea typeface="Pretendard Bold"/>
              </a:rPr>
              <a:t>다니엘관</a:t>
            </a:r>
            <a:r>
              <a:rPr lang="en-US" sz="3500" b="0" i="0" u="none" strike="noStrike">
                <a:solidFill>
                  <a:srgbClr val="000000"/>
                </a:solidFill>
                <a:latin typeface="Pretendard Bold"/>
              </a:rPr>
              <a:t> 108</a:t>
            </a:r>
            <a:r>
              <a:rPr lang="ko-KR" sz="3500" b="0" i="0" u="none" strike="noStrike">
                <a:solidFill>
                  <a:srgbClr val="000000"/>
                </a:solidFill>
                <a:ea typeface="Pretendard Bold"/>
              </a:rPr>
              <a:t>호</a:t>
            </a:r>
            <a:r>
              <a:rPr lang="en-US" sz="3500" b="0" i="0" u="none" strike="noStrike">
                <a:solidFill>
                  <a:srgbClr val="000000"/>
                </a:solidFill>
                <a:latin typeface="Pretendard Bold"/>
              </a:rPr>
              <a:t>)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9931400" y="4914900"/>
            <a:ext cx="6515100" cy="2362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1" algn="l">
              <a:lnSpc>
                <a:spcPct val="132800"/>
              </a:lnSpc>
            </a:pPr>
            <a:endParaRPr/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3000" b="0" i="0" u="none" strike="noStrike" spc="-100">
                <a:solidFill>
                  <a:srgbClr val="000000"/>
                </a:solidFill>
                <a:ea typeface="Pretendard Regular"/>
              </a:rPr>
              <a:t>한국어과정</a:t>
            </a:r>
            <a:r>
              <a:rPr lang="en-US" sz="3000" b="0" i="0" u="none" strike="noStrike" spc="-100">
                <a:solidFill>
                  <a:srgbClr val="000000"/>
                </a:solidFill>
                <a:latin typeface="Pretendard Regular"/>
              </a:rPr>
              <a:t>/TOPIK </a:t>
            </a:r>
            <a:r>
              <a:rPr lang="ko-KR" sz="3000" b="0" i="0" u="none" strike="noStrike" spc="-100">
                <a:solidFill>
                  <a:srgbClr val="000000"/>
                </a:solidFill>
                <a:ea typeface="Pretendard Regular"/>
              </a:rPr>
              <a:t>성적</a:t>
            </a:r>
            <a:r>
              <a:rPr lang="en-US" sz="3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000" b="0" i="0" u="none" strike="noStrike" spc="-100">
                <a:solidFill>
                  <a:srgbClr val="000000"/>
                </a:solidFill>
                <a:ea typeface="Pretendard Regular"/>
              </a:rPr>
              <a:t>관리</a:t>
            </a:r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3000" b="0" i="0" u="none" strike="noStrike" spc="-100">
                <a:solidFill>
                  <a:srgbClr val="000000"/>
                </a:solidFill>
                <a:ea typeface="Pretendard Regular"/>
              </a:rPr>
              <a:t>외국인</a:t>
            </a:r>
            <a:r>
              <a:rPr lang="en-US" sz="3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000" b="0" i="0" u="none" strike="noStrike" spc="-100">
                <a:solidFill>
                  <a:srgbClr val="000000"/>
                </a:solidFill>
                <a:ea typeface="Pretendard Regular"/>
              </a:rPr>
              <a:t>학생지원</a:t>
            </a:r>
            <a:r>
              <a:rPr lang="en-US" sz="3000" b="0" i="0" u="none" strike="noStrike" spc="-100">
                <a:solidFill>
                  <a:srgbClr val="000000"/>
                </a:solidFill>
                <a:latin typeface="Pretendard Regular"/>
              </a:rPr>
              <a:t>, </a:t>
            </a:r>
            <a:r>
              <a:rPr lang="ko-KR" sz="3000" b="0" i="0" u="none" strike="noStrike" spc="-100">
                <a:solidFill>
                  <a:srgbClr val="000000"/>
                </a:solidFill>
                <a:ea typeface="Pretendard Regular"/>
              </a:rPr>
              <a:t>비자연장</a:t>
            </a:r>
            <a:r>
              <a:rPr lang="en-US" sz="3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000" b="0" i="0" u="none" strike="noStrike" spc="-100">
                <a:solidFill>
                  <a:srgbClr val="000000"/>
                </a:solidFill>
                <a:ea typeface="Pretendard Regular"/>
              </a:rPr>
              <a:t>업무</a:t>
            </a:r>
          </a:p>
          <a:p>
            <a:pPr marL="342900" lvl="0" indent="-342900" algn="l">
              <a:lnSpc>
                <a:spcPct val="132800"/>
              </a:lnSpc>
              <a:buClr>
                <a:srgbClr val="000000"/>
              </a:buClr>
              <a:buFont typeface="Arial"/>
              <a:buChar char="●"/>
            </a:pPr>
            <a:r>
              <a:rPr lang="ko-KR" sz="3000" b="0" i="0" u="none" strike="noStrike" spc="-100">
                <a:solidFill>
                  <a:srgbClr val="000000"/>
                </a:solidFill>
                <a:ea typeface="Pretendard Regular"/>
              </a:rPr>
              <a:t>교환학생</a:t>
            </a:r>
            <a:r>
              <a:rPr lang="en-US" sz="3000" b="0" i="0" u="none" strike="noStrike" spc="-100">
                <a:solidFill>
                  <a:srgbClr val="000000"/>
                </a:solidFill>
                <a:latin typeface="Pretendard Regular"/>
              </a:rPr>
              <a:t>/ </a:t>
            </a:r>
            <a:r>
              <a:rPr lang="ko-KR" sz="3000" b="0" i="0" u="none" strike="noStrike" spc="-100">
                <a:solidFill>
                  <a:srgbClr val="000000"/>
                </a:solidFill>
                <a:ea typeface="Pretendard Regular"/>
              </a:rPr>
              <a:t>어학연수등</a:t>
            </a:r>
            <a:r>
              <a:rPr lang="en-US" sz="3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000" b="0" i="0" u="none" strike="noStrike" spc="-100">
                <a:solidFill>
                  <a:srgbClr val="000000"/>
                </a:solidFill>
                <a:ea typeface="Pretendard Regular"/>
              </a:rPr>
              <a:t>국제교류</a:t>
            </a:r>
            <a:r>
              <a:rPr lang="en-US" sz="3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000" b="0" i="0" u="none" strike="noStrike" spc="-100">
                <a:solidFill>
                  <a:srgbClr val="000000"/>
                </a:solidFill>
                <a:ea typeface="Pretendard Regular"/>
              </a:rPr>
              <a:t>프로그램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6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18. WIFI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사용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(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안드로이드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)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26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5000" y="2603500"/>
            <a:ext cx="3263900" cy="6172200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68900" y="2603500"/>
            <a:ext cx="3149600" cy="6172200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sp>
        <p:nvSpPr>
          <p:cNvPr id="16" name="TextBox 16"/>
          <p:cNvSpPr txBox="1"/>
          <p:nvPr/>
        </p:nvSpPr>
        <p:spPr>
          <a:xfrm>
            <a:off x="9017000" y="3098800"/>
            <a:ext cx="7721600" cy="3365500"/>
          </a:xfrm>
          <a:prstGeom prst="rect">
            <a:avLst/>
          </a:prstGeom>
        </p:spPr>
        <p:txBody>
          <a:bodyPr lIns="0" tIns="0" rIns="0" bIns="0" rtlCol="0" anchor="t"/>
          <a:lstStyle/>
          <a:p>
            <a:pPr lvl="0" algn="l">
              <a:lnSpc>
                <a:spcPct val="150000"/>
              </a:lnSpc>
            </a:pP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1) </a:t>
            </a:r>
            <a:r>
              <a:rPr lang="en-US" sz="2700" b="0" i="0" u="none" strike="noStrike" dirty="0" err="1">
                <a:solidFill>
                  <a:srgbClr val="000000"/>
                </a:solidFill>
                <a:latin typeface="Pretendard Regular"/>
              </a:rPr>
              <a:t>WiFi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목록에서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SU 5G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또는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SU 2.4G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를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선택합니다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>
              <a:lnSpc>
                <a:spcPct val="150000"/>
              </a:lnSpc>
            </a:pP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2) *EAP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방식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(EAP method) TTLS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로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변경합니다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>
              <a:lnSpc>
                <a:spcPct val="150000"/>
              </a:lnSpc>
            </a:pP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3)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아이디와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비밀번호를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입력합니다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>
              <a:lnSpc>
                <a:spcPct val="150000"/>
              </a:lnSpc>
            </a:pP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(SU-wings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와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동일한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아이디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/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비밀번호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)</a:t>
            </a:r>
          </a:p>
          <a:p>
            <a:pPr lvl="0" algn="l">
              <a:lnSpc>
                <a:spcPct val="150000"/>
              </a:lnSpc>
            </a:pP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4) CA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인증서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(CA certificate)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를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클릭한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후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“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인증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안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함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(Don’t validate)”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을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선택합니다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>
              <a:lnSpc>
                <a:spcPct val="150000"/>
              </a:lnSpc>
            </a:pP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5)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연결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(Connect)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을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700" b="0" i="0" u="none" strike="noStrike" dirty="0">
                <a:solidFill>
                  <a:srgbClr val="000000"/>
                </a:solidFill>
                <a:ea typeface="Pretendard Regular"/>
              </a:rPr>
              <a:t>누릅니다</a:t>
            </a:r>
            <a:r>
              <a:rPr lang="en-US" sz="27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>
              <a:lnSpc>
                <a:spcPct val="99600"/>
              </a:lnSpc>
            </a:pPr>
            <a:endParaRPr lang="en-US" sz="2700" b="0" i="0" u="none" strike="noStrike" dirty="0">
              <a:solidFill>
                <a:srgbClr val="000000"/>
              </a:solidFill>
              <a:latin typeface="Pretendard Regular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8975587" y="7512050"/>
            <a:ext cx="7721600" cy="996950"/>
          </a:xfrm>
          <a:prstGeom prst="rect">
            <a:avLst/>
          </a:prstGeom>
        </p:spPr>
        <p:txBody>
          <a:bodyPr lIns="0" tIns="0" rIns="0" bIns="0" rtlCol="0" anchor="t"/>
          <a:lstStyle/>
          <a:p>
            <a:pPr lvl="0" algn="l">
              <a:lnSpc>
                <a:spcPct val="150000"/>
              </a:lnSpc>
            </a:pPr>
            <a:r>
              <a:rPr lang="en-US" sz="2000" b="0" i="0" u="none" strike="noStrike" dirty="0">
                <a:solidFill>
                  <a:srgbClr val="000000"/>
                </a:solidFill>
                <a:ea typeface="Pretendard Regular"/>
              </a:rPr>
              <a:t>⚠ Wi-Fi 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연결이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되지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않을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경우</a:t>
            </a:r>
            <a:b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</a:b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2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단계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인증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(Phase 2 authentication)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을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 GTC 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또는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 PAP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로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변경한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후</a:t>
            </a:r>
          </a:p>
          <a:p>
            <a:pPr lvl="0" algn="l">
              <a:lnSpc>
                <a:spcPct val="150000"/>
              </a:lnSpc>
            </a:pP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다시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연결을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dirty="0">
                <a:solidFill>
                  <a:srgbClr val="000000"/>
                </a:solidFill>
                <a:ea typeface="Pretendard Regular"/>
              </a:rPr>
              <a:t>시도합니다</a:t>
            </a:r>
            <a:r>
              <a:rPr lang="en-US" sz="20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>
              <a:lnSpc>
                <a:spcPct val="99600"/>
              </a:lnSpc>
            </a:pPr>
            <a:endParaRPr lang="en-US" sz="2700" b="0" i="0" u="none" strike="noStrike" dirty="0">
              <a:solidFill>
                <a:srgbClr val="000000"/>
              </a:solidFill>
              <a:latin typeface="Pretendard Regular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16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grpSp>
        <p:nvGrpSpPr>
          <p:cNvPr id="10" name="Group 10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0300" y="2616200"/>
            <a:ext cx="3416300" cy="6172200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18100" y="3022600"/>
            <a:ext cx="3810000" cy="2235200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18100" y="5727700"/>
            <a:ext cx="3810000" cy="2654300"/>
          </a:xfrm>
          <a:prstGeom prst="rect">
            <a:avLst/>
          </a:prstGeom>
        </p:spPr>
      </p:pic>
      <p:sp>
        <p:nvSpPr>
          <p:cNvPr id="15" name="TextBox 15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18. WIFI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사용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(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아이폰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26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9420225" y="3697633"/>
            <a:ext cx="7366000" cy="4064000"/>
          </a:xfrm>
          <a:prstGeom prst="rect">
            <a:avLst/>
          </a:prstGeom>
        </p:spPr>
        <p:txBody>
          <a:bodyPr lIns="0" tIns="0" rIns="0" bIns="0" rtlCol="0" anchor="t"/>
          <a:lstStyle/>
          <a:p>
            <a:pPr lvl="0" algn="l"/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1)</a:t>
            </a:r>
            <a:r>
              <a:rPr lang="en-US" sz="2800" b="0" i="0" u="none" strike="noStrike" dirty="0" err="1">
                <a:solidFill>
                  <a:srgbClr val="000000"/>
                </a:solidFill>
                <a:latin typeface="Pretendard Regular"/>
              </a:rPr>
              <a:t>WiFi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목록에서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SU 5G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또는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SU 2.4G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를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선택합니다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/>
            <a:endParaRPr lang="en-US" sz="2800" b="0" i="0" u="none" strike="noStrike" dirty="0">
              <a:solidFill>
                <a:srgbClr val="000000"/>
              </a:solidFill>
              <a:latin typeface="Pretendard Regular"/>
            </a:endParaRPr>
          </a:p>
          <a:p>
            <a:pPr lvl="0" algn="l"/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2)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아이디와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비밀번호를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입력합니다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/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   (SU-wings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와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동일한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아이디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/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비밀번호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)</a:t>
            </a:r>
          </a:p>
          <a:p>
            <a:pPr lvl="0" algn="l"/>
            <a:endParaRPr lang="en-US" sz="2800" b="0" i="0" u="none" strike="noStrike" dirty="0">
              <a:solidFill>
                <a:srgbClr val="000000"/>
              </a:solidFill>
              <a:latin typeface="Pretendard Regular"/>
            </a:endParaRPr>
          </a:p>
          <a:p>
            <a:pPr lvl="0" algn="l"/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3)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연결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(Connect)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을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클릭합니다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/>
            <a:endParaRPr lang="en-US" sz="2800" b="0" i="0" u="none" strike="noStrike" dirty="0">
              <a:solidFill>
                <a:srgbClr val="000000"/>
              </a:solidFill>
              <a:latin typeface="Pretendard Regular"/>
            </a:endParaRPr>
          </a:p>
          <a:p>
            <a:pPr lvl="0" algn="l"/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4)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신뢰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(Trust)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를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선택한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후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연결을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800" b="0" i="0" u="none" strike="noStrike" dirty="0">
                <a:solidFill>
                  <a:srgbClr val="000000"/>
                </a:solidFill>
                <a:ea typeface="Pretendard Regular"/>
              </a:rPr>
              <a:t>완료합니다</a:t>
            </a:r>
            <a:r>
              <a:rPr lang="en-US" sz="2800" b="0" i="0" u="none" strike="noStrike" dirty="0">
                <a:solidFill>
                  <a:srgbClr val="000000"/>
                </a:solidFill>
                <a:latin typeface="Pretendard Regular"/>
              </a:rPr>
              <a:t>.</a:t>
            </a:r>
          </a:p>
          <a:p>
            <a:pPr lvl="0" algn="l">
              <a:lnSpc>
                <a:spcPct val="132800"/>
              </a:lnSpc>
            </a:pPr>
            <a:endParaRPr lang="en-US" sz="2800" b="0" i="0" u="none" strike="noStrike" dirty="0">
              <a:solidFill>
                <a:srgbClr val="000000"/>
              </a:solidFill>
              <a:latin typeface="Pretendard Regular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64400" y="1397000"/>
            <a:ext cx="3746500" cy="4953000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480000">
            <a:off x="11963400" y="4622800"/>
            <a:ext cx="1600200" cy="1600200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440000">
            <a:off x="11150600" y="3810000"/>
            <a:ext cx="1612900" cy="101600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-480000">
            <a:off x="5384800" y="4140200"/>
            <a:ext cx="1600200" cy="1600200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-4860000">
            <a:off x="5765800" y="2984500"/>
            <a:ext cx="1193800" cy="1282700"/>
          </a:xfrm>
          <a:prstGeom prst="rect">
            <a:avLst/>
          </a:prstGeom>
        </p:spPr>
      </p:pic>
      <p:grpSp>
        <p:nvGrpSpPr>
          <p:cNvPr id="15" name="Group 15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6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72000" y="5422900"/>
            <a:ext cx="9156700" cy="1676400"/>
          </a:xfrm>
          <a:prstGeom prst="rect">
            <a:avLst/>
          </a:prstGeom>
          <a:effectLst>
            <a:outerShdw dist="154902" dir="5400000">
              <a:srgbClr val="D8D8D8">
                <a:alpha val="100000"/>
              </a:srgbClr>
            </a:outerShdw>
          </a:effectLst>
        </p:spPr>
      </p:pic>
      <p:sp>
        <p:nvSpPr>
          <p:cNvPr id="17" name="TextBox 17"/>
          <p:cNvSpPr txBox="1"/>
          <p:nvPr/>
        </p:nvSpPr>
        <p:spPr>
          <a:xfrm>
            <a:off x="6210300" y="5549900"/>
            <a:ext cx="5867400" cy="1346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9600"/>
              </a:lnSpc>
            </a:pPr>
            <a:r>
              <a:rPr lang="ko-KR" sz="7600" b="0" i="0" u="none" strike="noStrike" spc="100">
                <a:solidFill>
                  <a:srgbClr val="000000"/>
                </a:solidFill>
                <a:ea typeface="Pretendard Black"/>
              </a:rPr>
              <a:t>감사합니다</a:t>
            </a:r>
            <a:r>
              <a:rPr lang="en-US" sz="7600" b="0" i="0" u="none" strike="noStrike" spc="100">
                <a:solidFill>
                  <a:srgbClr val="000000"/>
                </a:solidFill>
                <a:latin typeface="Pretendard Black"/>
              </a:rPr>
              <a:t>!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127500" y="7289800"/>
            <a:ext cx="10045700" cy="1498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24499"/>
              </a:lnSpc>
            </a:pP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여러분과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함께한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이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시간은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매우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소중하며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의미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있었습니다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. </a:t>
            </a:r>
          </a:p>
          <a:p>
            <a:pPr lvl="0" algn="ctr">
              <a:lnSpc>
                <a:spcPct val="124499"/>
              </a:lnSpc>
            </a:pP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새로운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학기에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우리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모두가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성공을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이루고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함께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성장할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수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있기를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기대합니다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. </a:t>
            </a:r>
          </a:p>
          <a:p>
            <a:pPr lvl="0" algn="ctr">
              <a:lnSpc>
                <a:spcPct val="124499"/>
              </a:lnSpc>
            </a:pP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언제든지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질문이나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도움이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필요하시면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망설이지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말고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연락해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주세요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. </a:t>
            </a:r>
          </a:p>
          <a:p>
            <a:pPr lvl="0" algn="ctr">
              <a:lnSpc>
                <a:spcPct val="124499"/>
              </a:lnSpc>
            </a:pP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항상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여러분을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지원하고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함께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할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준비가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되어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000" b="0" i="0" u="none" strike="noStrike" spc="-100">
                <a:solidFill>
                  <a:srgbClr val="000000"/>
                </a:solidFill>
                <a:ea typeface="Pretendard Regular"/>
              </a:rPr>
              <a:t>있습니다</a:t>
            </a:r>
            <a:r>
              <a:rPr lang="en-US" sz="2000" b="0" i="0" u="none" strike="noStrike" spc="-100">
                <a:solidFill>
                  <a:srgbClr val="000000"/>
                </a:solidFill>
                <a:latin typeface="Pretendard Regular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02.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비자연장</a:t>
            </a:r>
          </a:p>
        </p:txBody>
      </p:sp>
      <p:graphicFrame>
        <p:nvGraphicFramePr>
          <p:cNvPr id="11" name="Table 11"/>
          <p:cNvGraphicFramePr>
            <a:graphicFrameLocks noGrp="1"/>
          </p:cNvGraphicFramePr>
          <p:nvPr/>
        </p:nvGraphicFramePr>
        <p:xfrm>
          <a:off x="1993900" y="2717800"/>
          <a:ext cx="14287500" cy="5334000"/>
        </p:xfrm>
        <a:graphic>
          <a:graphicData uri="http://schemas.openxmlformats.org/drawingml/2006/table">
            <a:tbl>
              <a:tblPr/>
              <a:tblGrid>
                <a:gridCol w="356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84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77900">
                <a:tc gridSpan="4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4500" b="0" i="0" u="none" strike="noStrike">
                          <a:solidFill>
                            <a:srgbClr val="000000"/>
                          </a:solidFill>
                          <a:ea typeface="Pretendard Medium"/>
                        </a:rPr>
                        <a:t>필요서류</a:t>
                      </a: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 rowSpan="4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4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공통</a:t>
                      </a:r>
                      <a:r>
                        <a:rPr lang="en-US" sz="24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4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서류</a:t>
                      </a: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통합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신청서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여권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8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재학증명서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성적증명서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8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등록금납입증면서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외국인등록증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5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수수료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6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만원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재정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입증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서류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통장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안에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입금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확인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500">
                <a:tc rowSpan="3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4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거주</a:t>
                      </a:r>
                      <a:r>
                        <a:rPr lang="en-US" sz="24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4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확인서</a:t>
                      </a: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기숙사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거주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생활관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거주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확인서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15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외부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거주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계약자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계약서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525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거주자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계약서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상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이름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집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계약서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,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숙소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/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거주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제공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확인서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국제교육원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비치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),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계약자</a:t>
                      </a:r>
                      <a:r>
                        <a:rPr lang="en-US" sz="17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17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신분증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2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28500" y="1803400"/>
            <a:ext cx="546100" cy="482600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02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3500" y="8178800"/>
            <a:ext cx="8051800" cy="6223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marL="342900" lvl="0" indent="-342900" algn="l">
              <a:lnSpc>
                <a:spcPct val="87149"/>
              </a:lnSpc>
              <a:buClr>
                <a:srgbClr val="595959"/>
              </a:buClr>
              <a:buFont typeface="Arial"/>
              <a:buChar char="●"/>
            </a:pPr>
            <a:r>
              <a:rPr lang="ko-KR" sz="2000" b="0" i="0" u="none" strike="noStrike">
                <a:solidFill>
                  <a:srgbClr val="595959"/>
                </a:solidFill>
                <a:ea typeface="Pretendard SemiBold"/>
              </a:rPr>
              <a:t>비자만료기간</a:t>
            </a:r>
            <a:r>
              <a:rPr lang="en-US" sz="2000" b="0" i="0" u="none" strike="noStrike">
                <a:solidFill>
                  <a:srgbClr val="595959"/>
                </a:solidFill>
                <a:latin typeface="Pretendard SemiBold"/>
              </a:rPr>
              <a:t> 4</a:t>
            </a:r>
            <a:r>
              <a:rPr lang="ko-KR" sz="2000" b="0" i="0" u="none" strike="noStrike">
                <a:solidFill>
                  <a:srgbClr val="595959"/>
                </a:solidFill>
                <a:ea typeface="Pretendard SemiBold"/>
              </a:rPr>
              <a:t>개월</a:t>
            </a:r>
            <a:r>
              <a:rPr lang="en-US" sz="2000" b="0" i="0" u="none" strike="noStrike">
                <a:solidFill>
                  <a:srgbClr val="595959"/>
                </a:solidFill>
                <a:latin typeface="Pretendard SemiBold"/>
              </a:rPr>
              <a:t> </a:t>
            </a:r>
            <a:r>
              <a:rPr lang="ko-KR" sz="2000" b="0" i="0" u="none" strike="noStrike">
                <a:solidFill>
                  <a:srgbClr val="595959"/>
                </a:solidFill>
                <a:ea typeface="Pretendard SemiBold"/>
              </a:rPr>
              <a:t>전</a:t>
            </a:r>
            <a:r>
              <a:rPr lang="en-US" sz="2000" b="0" i="0" u="none" strike="noStrike">
                <a:solidFill>
                  <a:srgbClr val="595959"/>
                </a:solidFill>
                <a:latin typeface="Pretendard SemiBold"/>
              </a:rPr>
              <a:t> </a:t>
            </a:r>
            <a:r>
              <a:rPr lang="ko-KR" sz="2000" b="0" i="0" u="none" strike="noStrike">
                <a:solidFill>
                  <a:srgbClr val="595959"/>
                </a:solidFill>
                <a:ea typeface="Pretendard SemiBold"/>
              </a:rPr>
              <a:t>예약</a:t>
            </a:r>
            <a:r>
              <a:rPr lang="en-US" sz="2000" b="0" i="0" u="none" strike="noStrike">
                <a:solidFill>
                  <a:srgbClr val="595959"/>
                </a:solidFill>
                <a:latin typeface="Pretendard SemiBold"/>
              </a:rPr>
              <a:t> </a:t>
            </a:r>
            <a:r>
              <a:rPr lang="ko-KR" sz="2000" b="0" i="0" u="none" strike="noStrike">
                <a:solidFill>
                  <a:srgbClr val="595959"/>
                </a:solidFill>
                <a:ea typeface="Pretendard SemiBold"/>
              </a:rPr>
              <a:t>필수</a:t>
            </a:r>
            <a:r>
              <a:rPr lang="en-US" sz="2000" b="0" i="0" u="none" strike="noStrike">
                <a:solidFill>
                  <a:srgbClr val="595959"/>
                </a:solidFill>
                <a:latin typeface="Pretendard SemiBold"/>
              </a:rPr>
              <a:t>!</a:t>
            </a:r>
          </a:p>
          <a:p>
            <a:pPr lvl="0" algn="l">
              <a:lnSpc>
                <a:spcPct val="87149"/>
              </a:lnSpc>
            </a:pPr>
            <a:r>
              <a:rPr lang="en-US" sz="2000" b="0" i="0" u="none" strike="noStrike">
                <a:solidFill>
                  <a:srgbClr val="595959"/>
                </a:solidFill>
                <a:latin typeface="Pretendard SemiBold"/>
              </a:rPr>
              <a:t>     </a:t>
            </a:r>
            <a:r>
              <a:rPr lang="ko-KR" sz="2000" b="0" i="0" u="none" strike="noStrike">
                <a:solidFill>
                  <a:srgbClr val="595959"/>
                </a:solidFill>
                <a:ea typeface="Pretendard SemiBold"/>
              </a:rPr>
              <a:t>하이코리아</a:t>
            </a:r>
            <a:r>
              <a:rPr lang="en-US" sz="2000" b="0" i="0" u="none" strike="noStrike">
                <a:solidFill>
                  <a:srgbClr val="595959"/>
                </a:solidFill>
                <a:latin typeface="Pretendard SemiBold"/>
              </a:rPr>
              <a:t>(https://www.hikorea.go.kr/) </a:t>
            </a:r>
            <a:r>
              <a:rPr lang="ko-KR" sz="2000" b="0" i="0" u="none" strike="noStrike">
                <a:solidFill>
                  <a:srgbClr val="595959"/>
                </a:solidFill>
                <a:ea typeface="Pretendard SemiBold"/>
              </a:rPr>
              <a:t>접속</a:t>
            </a:r>
            <a:r>
              <a:rPr lang="en-US" sz="2000" b="0" i="0" u="none" strike="noStrike">
                <a:solidFill>
                  <a:srgbClr val="595959"/>
                </a:solidFill>
                <a:latin typeface="Pretendard SemiBold"/>
              </a:rPr>
              <a:t> → </a:t>
            </a:r>
            <a:r>
              <a:rPr lang="ko-KR" sz="2000" b="0" i="0" u="none" strike="noStrike">
                <a:solidFill>
                  <a:srgbClr val="595959"/>
                </a:solidFill>
                <a:ea typeface="Pretendard SemiBold"/>
              </a:rPr>
              <a:t>민원신청</a:t>
            </a:r>
            <a:r>
              <a:rPr lang="en-US" sz="2000" b="0" i="0" u="none" strike="noStrike">
                <a:solidFill>
                  <a:srgbClr val="595959"/>
                </a:solidFill>
                <a:latin typeface="Pretendard SemiBold"/>
              </a:rPr>
              <a:t> → </a:t>
            </a:r>
            <a:r>
              <a:rPr lang="ko-KR" sz="2000" b="0" i="0" u="none" strike="noStrike">
                <a:solidFill>
                  <a:srgbClr val="595959"/>
                </a:solidFill>
                <a:ea typeface="Pretendard SemiBold"/>
              </a:rPr>
              <a:t>방문예약</a:t>
            </a:r>
            <a:r>
              <a:rPr lang="en-US" sz="2000" b="0" i="0" u="none" strike="noStrike">
                <a:solidFill>
                  <a:srgbClr val="595959"/>
                </a:solidFill>
                <a:latin typeface="Pretendard SemiBold"/>
              </a:rPr>
              <a:t> )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2788900" y="1435100"/>
            <a:ext cx="3632200" cy="1130300"/>
          </a:xfrm>
          <a:prstGeom prst="rect">
            <a:avLst/>
          </a:prstGeom>
        </p:spPr>
        <p:txBody>
          <a:bodyPr lIns="0" tIns="0" rIns="0" bIns="0" rtlCol="0" anchor="t"/>
          <a:lstStyle/>
          <a:p>
            <a:pPr lvl="0" algn="l">
              <a:lnSpc>
                <a:spcPct val="116199"/>
              </a:lnSpc>
            </a:pPr>
            <a:r>
              <a:rPr lang="ko-KR" sz="2100" b="0" i="0" u="none" strike="noStrike">
                <a:solidFill>
                  <a:srgbClr val="000000"/>
                </a:solidFill>
                <a:ea typeface="Pretendard Regular"/>
              </a:rPr>
              <a:t>하이어다이버시티</a:t>
            </a:r>
            <a:r>
              <a:rPr lang="en-US" sz="2100" b="0" i="0" u="none" strike="noStrike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>
                <a:solidFill>
                  <a:srgbClr val="000000"/>
                </a:solidFill>
                <a:ea typeface="Pretendard Regular"/>
              </a:rPr>
              <a:t>비자연장</a:t>
            </a:r>
            <a:r>
              <a:rPr lang="en-US" sz="2100" b="0" i="0" u="none" strike="noStrike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>
                <a:solidFill>
                  <a:srgbClr val="000000"/>
                </a:solidFill>
                <a:ea typeface="Pretendard Regular"/>
              </a:rPr>
              <a:t>주소</a:t>
            </a:r>
            <a:r>
              <a:rPr lang="en-US" sz="2100" b="0" i="0" u="none" strike="noStrike">
                <a:solidFill>
                  <a:srgbClr val="000000"/>
                </a:solidFill>
                <a:latin typeface="Pretendard Regular"/>
              </a:rPr>
              <a:t>: api2.hirevisa.com/m/univ/21/21/55/guide/extension.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03.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외국인</a:t>
            </a: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건강보험</a:t>
            </a: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2700" y="2895600"/>
            <a:ext cx="8140700" cy="5956300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23400" y="3048000"/>
            <a:ext cx="6908800" cy="5448300"/>
          </a:xfrm>
          <a:prstGeom prst="rect">
            <a:avLst/>
          </a:prstGeom>
        </p:spPr>
      </p:pic>
      <p:grpSp>
        <p:nvGrpSpPr>
          <p:cNvPr id="13" name="Group 13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4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06000" y="3314700"/>
            <a:ext cx="190500" cy="190500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659100" y="3314700"/>
            <a:ext cx="190500" cy="190500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03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grpSp>
        <p:nvGrpSpPr>
          <p:cNvPr id="18" name="Group 18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9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56800" y="4622800"/>
            <a:ext cx="5854700" cy="38100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56800" y="5676900"/>
            <a:ext cx="5854700" cy="38100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56800" y="6502400"/>
            <a:ext cx="5854700" cy="38100"/>
          </a:xfrm>
          <a:prstGeom prst="rect">
            <a:avLst/>
          </a:prstGeom>
        </p:spPr>
      </p:pic>
      <p:pic>
        <p:nvPicPr>
          <p:cNvPr id="22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56800" y="7327900"/>
            <a:ext cx="5854700" cy="38100"/>
          </a:xfrm>
          <a:prstGeom prst="rect">
            <a:avLst/>
          </a:prstGeom>
        </p:spPr>
      </p:pic>
      <p:grpSp>
        <p:nvGrpSpPr>
          <p:cNvPr id="23" name="Group 23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grpSp>
        <p:nvGrpSpPr>
          <p:cNvPr id="24" name="Group 2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25" name="Picture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96500" y="4013200"/>
            <a:ext cx="317500" cy="279400"/>
          </a:xfrm>
          <a:prstGeom prst="rect">
            <a:avLst/>
          </a:prstGeom>
        </p:spPr>
      </p:pic>
      <p:sp>
        <p:nvSpPr>
          <p:cNvPr id="26" name="TextBox 26"/>
          <p:cNvSpPr txBox="1"/>
          <p:nvPr/>
        </p:nvSpPr>
        <p:spPr>
          <a:xfrm>
            <a:off x="10744200" y="3962400"/>
            <a:ext cx="4965700" cy="381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취득시기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: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입국일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(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최초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입국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시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외국인등록일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)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28" name="Picture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96500" y="5067300"/>
            <a:ext cx="317500" cy="279400"/>
          </a:xfrm>
          <a:prstGeom prst="rect">
            <a:avLst/>
          </a:prstGeom>
        </p:spPr>
      </p:pic>
      <p:sp>
        <p:nvSpPr>
          <p:cNvPr id="29" name="TextBox 29"/>
          <p:cNvSpPr txBox="1"/>
          <p:nvPr/>
        </p:nvSpPr>
        <p:spPr>
          <a:xfrm>
            <a:off x="10744200" y="4787900"/>
            <a:ext cx="4965700" cy="8255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혜택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: (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내국인과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동일한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혜택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)</a:t>
            </a:r>
          </a:p>
          <a:p>
            <a:pPr lvl="0" algn="l">
              <a:lnSpc>
                <a:spcPct val="99600"/>
              </a:lnSpc>
            </a:pP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치과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, 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한의원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진료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,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건강검진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,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임신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출산관련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진료비등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  </a:t>
            </a:r>
          </a:p>
          <a:p>
            <a:pPr lvl="0" algn="l">
              <a:lnSpc>
                <a:spcPct val="99600"/>
              </a:lnSpc>
            </a:pP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다양한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혜택을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누릴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수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있음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31" name="Picture 3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96500" y="5892800"/>
            <a:ext cx="317500" cy="279400"/>
          </a:xfrm>
          <a:prstGeom prst="rect">
            <a:avLst/>
          </a:prstGeom>
        </p:spPr>
      </p:pic>
      <p:sp>
        <p:nvSpPr>
          <p:cNvPr id="32" name="TextBox 32"/>
          <p:cNvSpPr txBox="1"/>
          <p:nvPr/>
        </p:nvSpPr>
        <p:spPr>
          <a:xfrm>
            <a:off x="10744200" y="5829300"/>
            <a:ext cx="4965700" cy="381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2024.1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월분부터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월보험료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76,390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원</a:t>
            </a:r>
          </a:p>
        </p:txBody>
      </p:sp>
      <p:grpSp>
        <p:nvGrpSpPr>
          <p:cNvPr id="33" name="Group 33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34" name="Picture 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96500" y="6718300"/>
            <a:ext cx="317500" cy="279400"/>
          </a:xfrm>
          <a:prstGeom prst="rect">
            <a:avLst/>
          </a:prstGeom>
        </p:spPr>
      </p:pic>
      <p:sp>
        <p:nvSpPr>
          <p:cNvPr id="35" name="TextBox 35"/>
          <p:cNvSpPr txBox="1"/>
          <p:nvPr/>
        </p:nvSpPr>
        <p:spPr>
          <a:xfrm>
            <a:off x="10744200" y="6654800"/>
            <a:ext cx="4965700" cy="3810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고지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: 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외국인등록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또는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국내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 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거주지로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우편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발송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37" name="Picture 3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96500" y="7696200"/>
            <a:ext cx="317500" cy="279400"/>
          </a:xfrm>
          <a:prstGeom prst="rect">
            <a:avLst/>
          </a:prstGeom>
        </p:spPr>
      </p:pic>
      <p:sp>
        <p:nvSpPr>
          <p:cNvPr id="38" name="TextBox 38"/>
          <p:cNvSpPr txBox="1"/>
          <p:nvPr/>
        </p:nvSpPr>
        <p:spPr>
          <a:xfrm>
            <a:off x="10744200" y="7480300"/>
            <a:ext cx="4965700" cy="6858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상담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: </a:t>
            </a:r>
            <a:r>
              <a:rPr lang="ko-KR" sz="2100" b="0" i="0" u="none" strike="noStrike" spc="-100">
                <a:solidFill>
                  <a:srgbClr val="000000"/>
                </a:solidFill>
                <a:ea typeface="Pretendard Regular"/>
              </a:rPr>
              <a:t>유선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 1577-1000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(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외국어상담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 6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번</a:t>
            </a: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)</a:t>
            </a:r>
          </a:p>
          <a:p>
            <a:pPr lvl="0" algn="l">
              <a:lnSpc>
                <a:spcPct val="99600"/>
              </a:lnSpc>
            </a:pPr>
            <a:r>
              <a:rPr lang="en-US" sz="2100" b="0" i="0" u="none" strike="noStrike" spc="-100">
                <a:solidFill>
                  <a:srgbClr val="000000"/>
                </a:solidFill>
                <a:latin typeface="Pretendard Regular"/>
              </a:rPr>
              <a:t>    033-811-2000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(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영어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,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중국어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,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베트남어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,</a:t>
            </a:r>
            <a:r>
              <a:rPr lang="ko-KR" sz="1500" b="0" i="0" u="none" strike="noStrike" spc="-100">
                <a:solidFill>
                  <a:srgbClr val="000000"/>
                </a:solidFill>
                <a:ea typeface="Pretendard Regular"/>
              </a:rPr>
              <a:t>우즈베키스탄어</a:t>
            </a:r>
            <a:r>
              <a:rPr lang="en-US" sz="1500" b="0" i="0" u="none" strike="noStrike" spc="-100">
                <a:solidFill>
                  <a:srgbClr val="000000"/>
                </a:solidFill>
                <a:latin typeface="Pretendard Regular"/>
              </a:rPr>
              <a:t>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04.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출입국</a:t>
            </a: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법령</a:t>
            </a: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0800" y="2832100"/>
            <a:ext cx="15633700" cy="5765800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04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grpSp>
        <p:nvGrpSpPr>
          <p:cNvPr id="14" name="Group 1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8500" y="4089400"/>
            <a:ext cx="9271000" cy="38100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8500" y="5168900"/>
            <a:ext cx="9271000" cy="38100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8500" y="6235700"/>
            <a:ext cx="9271000" cy="38100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8500" y="7302500"/>
            <a:ext cx="9271000" cy="38100"/>
          </a:xfrm>
          <a:prstGeom prst="rect">
            <a:avLst/>
          </a:prstGeom>
        </p:spPr>
      </p:pic>
      <p:grpSp>
        <p:nvGrpSpPr>
          <p:cNvPr id="19" name="Group 19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grpSp>
        <p:nvGrpSpPr>
          <p:cNvPr id="20" name="Group 20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21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34100" y="3340100"/>
            <a:ext cx="546100" cy="469900"/>
          </a:xfrm>
          <a:prstGeom prst="rect">
            <a:avLst/>
          </a:prstGeom>
        </p:spPr>
      </p:pic>
      <p:sp>
        <p:nvSpPr>
          <p:cNvPr id="22" name="TextBox 22"/>
          <p:cNvSpPr txBox="1"/>
          <p:nvPr/>
        </p:nvSpPr>
        <p:spPr>
          <a:xfrm>
            <a:off x="7264400" y="3225800"/>
            <a:ext cx="4978400" cy="6604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외국인</a:t>
            </a:r>
            <a:r>
              <a:rPr lang="en-US" sz="3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등록증</a:t>
            </a:r>
            <a:r>
              <a:rPr lang="en-US" sz="3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휴대</a:t>
            </a:r>
            <a:r>
              <a:rPr lang="en-US" sz="3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의무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24" name="Picture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34100" y="4406900"/>
            <a:ext cx="546100" cy="469900"/>
          </a:xfrm>
          <a:prstGeom prst="rect">
            <a:avLst/>
          </a:prstGeom>
        </p:spPr>
      </p:pic>
      <p:sp>
        <p:nvSpPr>
          <p:cNvPr id="25" name="TextBox 25"/>
          <p:cNvSpPr txBox="1"/>
          <p:nvPr/>
        </p:nvSpPr>
        <p:spPr>
          <a:xfrm>
            <a:off x="7264400" y="4305300"/>
            <a:ext cx="4457700" cy="6604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체류지</a:t>
            </a:r>
            <a:r>
              <a:rPr lang="en-US" sz="3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변경</a:t>
            </a:r>
            <a:r>
              <a:rPr lang="en-US" sz="3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신고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27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34100" y="5486400"/>
            <a:ext cx="546100" cy="469900"/>
          </a:xfrm>
          <a:prstGeom prst="rect">
            <a:avLst/>
          </a:prstGeom>
        </p:spPr>
      </p:pic>
      <p:sp>
        <p:nvSpPr>
          <p:cNvPr id="28" name="TextBox 28"/>
          <p:cNvSpPr txBox="1"/>
          <p:nvPr/>
        </p:nvSpPr>
        <p:spPr>
          <a:xfrm>
            <a:off x="7264400" y="5372100"/>
            <a:ext cx="4457700" cy="6604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여권</a:t>
            </a:r>
            <a:r>
              <a:rPr lang="en-US" sz="3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변경</a:t>
            </a:r>
            <a:r>
              <a:rPr lang="en-US" sz="3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신고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30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34100" y="6553200"/>
            <a:ext cx="546100" cy="469900"/>
          </a:xfrm>
          <a:prstGeom prst="rect">
            <a:avLst/>
          </a:prstGeom>
        </p:spPr>
      </p:pic>
      <p:sp>
        <p:nvSpPr>
          <p:cNvPr id="31" name="TextBox 31"/>
          <p:cNvSpPr txBox="1"/>
          <p:nvPr/>
        </p:nvSpPr>
        <p:spPr>
          <a:xfrm>
            <a:off x="7264400" y="6438900"/>
            <a:ext cx="2895600" cy="6604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출석</a:t>
            </a:r>
            <a:r>
              <a:rPr lang="en-US" sz="3700" b="0" i="0" u="none" strike="noStrike" spc="-100">
                <a:solidFill>
                  <a:srgbClr val="000000"/>
                </a:solidFill>
                <a:latin typeface="Pretendard Regular"/>
              </a:rPr>
              <a:t>/</a:t>
            </a: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성적</a:t>
            </a:r>
          </a:p>
        </p:txBody>
      </p:sp>
      <p:grpSp>
        <p:nvGrpSpPr>
          <p:cNvPr id="32" name="Group 32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33" name="Picture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34100" y="7620000"/>
            <a:ext cx="546100" cy="469900"/>
          </a:xfrm>
          <a:prstGeom prst="rect">
            <a:avLst/>
          </a:prstGeom>
        </p:spPr>
      </p:pic>
      <p:sp>
        <p:nvSpPr>
          <p:cNvPr id="34" name="TextBox 34"/>
          <p:cNvSpPr txBox="1"/>
          <p:nvPr/>
        </p:nvSpPr>
        <p:spPr>
          <a:xfrm>
            <a:off x="7264400" y="7518400"/>
            <a:ext cx="4216400" cy="6604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l">
              <a:lnSpc>
                <a:spcPct val="99600"/>
              </a:lnSpc>
            </a:pP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체류자격</a:t>
            </a:r>
            <a:r>
              <a:rPr lang="en-US" sz="3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외</a:t>
            </a:r>
            <a:r>
              <a:rPr lang="en-US" sz="3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활동</a:t>
            </a:r>
            <a:r>
              <a:rPr lang="en-US" sz="3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3700" b="0" i="0" u="none" strike="noStrike" spc="-100">
                <a:solidFill>
                  <a:srgbClr val="000000"/>
                </a:solidFill>
                <a:ea typeface="Pretendard Regular"/>
              </a:rPr>
              <a:t>허가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04.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출입국</a:t>
            </a: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법령</a:t>
            </a:r>
            <a:r>
              <a:rPr lang="en-US" sz="7000" b="0" i="0" u="none" strike="noStrike" spc="-30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>
                <a:solidFill>
                  <a:srgbClr val="000000"/>
                </a:solidFill>
                <a:ea typeface="Gmarket Sans Bold"/>
              </a:rPr>
              <a:t>안내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7800" y="2933700"/>
            <a:ext cx="7556500" cy="2667000"/>
          </a:xfrm>
          <a:prstGeom prst="rect">
            <a:avLst/>
          </a:prstGeom>
          <a:effectLst>
            <a:outerShdw dist="123336" dir="5400000">
              <a:srgbClr val="E6E6E6">
                <a:alpha val="100000"/>
              </a:srgbClr>
            </a:outerShdw>
          </a:effectLst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83700" y="2933700"/>
            <a:ext cx="7556500" cy="2667000"/>
          </a:xfrm>
          <a:prstGeom prst="rect">
            <a:avLst/>
          </a:prstGeom>
          <a:effectLst>
            <a:outerShdw dist="123336" dir="5400000">
              <a:srgbClr val="E6E6E6">
                <a:alpha val="100000"/>
              </a:srgbClr>
            </a:outerShdw>
          </a:effectLst>
        </p:spPr>
      </p:pic>
      <p:sp>
        <p:nvSpPr>
          <p:cNvPr id="14" name="TextBox 14"/>
          <p:cNvSpPr txBox="1"/>
          <p:nvPr/>
        </p:nvSpPr>
        <p:spPr>
          <a:xfrm>
            <a:off x="2514600" y="3022600"/>
            <a:ext cx="54229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외국인</a:t>
            </a:r>
            <a:r>
              <a:rPr lang="en-US" sz="2700" b="0" i="0" u="none" strike="noStrike">
                <a:solidFill>
                  <a:srgbClr val="000000"/>
                </a:solidFill>
                <a:latin typeface="Pretendard SemiBold"/>
              </a:rPr>
              <a:t> </a:t>
            </a: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등록증</a:t>
            </a:r>
            <a:r>
              <a:rPr lang="en-US" sz="2700" b="0" i="0" u="none" strike="noStrike">
                <a:solidFill>
                  <a:srgbClr val="000000"/>
                </a:solidFill>
                <a:latin typeface="Pretendard SemiBold"/>
              </a:rPr>
              <a:t> </a:t>
            </a: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휴대</a:t>
            </a:r>
            <a:r>
              <a:rPr lang="en-US" sz="2700" b="0" i="0" u="none" strike="noStrike">
                <a:solidFill>
                  <a:srgbClr val="000000"/>
                </a:solidFill>
                <a:latin typeface="Pretendard SemiBold"/>
              </a:rPr>
              <a:t> </a:t>
            </a: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의무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350500" y="3022600"/>
            <a:ext cx="54229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체류지</a:t>
            </a:r>
            <a:r>
              <a:rPr lang="en-US" sz="2700" b="0" i="0" u="none" strike="noStrike">
                <a:solidFill>
                  <a:srgbClr val="000000"/>
                </a:solidFill>
                <a:latin typeface="Pretendard SemiBold"/>
              </a:rPr>
              <a:t> </a:t>
            </a: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변경</a:t>
            </a:r>
            <a:r>
              <a:rPr lang="en-US" sz="2700" b="0" i="0" u="none" strike="noStrike">
                <a:solidFill>
                  <a:srgbClr val="000000"/>
                </a:solidFill>
                <a:latin typeface="Pretendard SemiBold"/>
              </a:rPr>
              <a:t> </a:t>
            </a: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신고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638300" y="4140200"/>
            <a:ext cx="7150100" cy="8382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32800"/>
              </a:lnSpc>
            </a:pP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외국인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등록증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휴대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의무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위반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시</a:t>
            </a:r>
          </a:p>
          <a:p>
            <a:pPr lvl="0" algn="ctr">
              <a:lnSpc>
                <a:spcPct val="132800"/>
              </a:lnSpc>
            </a:pP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범칙금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10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만원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(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관련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법령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: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출입국관리법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제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27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조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,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제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98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조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제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1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호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) 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9486900" y="3937000"/>
            <a:ext cx="71501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32800"/>
              </a:lnSpc>
            </a:pP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신고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의무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위반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시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14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일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이내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  </a:t>
            </a:r>
          </a:p>
          <a:p>
            <a:pPr lvl="0" algn="ctr">
              <a:lnSpc>
                <a:spcPct val="132800"/>
              </a:lnSpc>
            </a:pP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범칙금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10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만원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~100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만원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 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(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출입국관리사무소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,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시군구청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,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읍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면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동사무소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)</a:t>
            </a:r>
          </a:p>
          <a:p>
            <a:pPr lvl="0" algn="ctr">
              <a:lnSpc>
                <a:spcPct val="132800"/>
              </a:lnSpc>
            </a:pP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(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관련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법령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: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출입국관리법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제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36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조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제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1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항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,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제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98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조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제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2</a:t>
            </a:r>
            <a:r>
              <a:rPr lang="ko-KR" sz="1900" b="0" i="0" u="none" strike="noStrike" spc="-100">
                <a:solidFill>
                  <a:srgbClr val="000000"/>
                </a:solidFill>
                <a:ea typeface="Pretendard Regular"/>
              </a:rPr>
              <a:t>호</a:t>
            </a:r>
            <a:r>
              <a:rPr lang="en-US" sz="1900" b="0" i="0" u="none" strike="noStrike" spc="-100">
                <a:solidFill>
                  <a:srgbClr val="000000"/>
                </a:solidFill>
                <a:latin typeface="Pretendard Regular"/>
              </a:rPr>
              <a:t>)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19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7800" y="5930900"/>
            <a:ext cx="7556500" cy="2667000"/>
          </a:xfrm>
          <a:prstGeom prst="rect">
            <a:avLst/>
          </a:prstGeom>
          <a:effectLst>
            <a:outerShdw dist="123262" dir="5400000">
              <a:srgbClr val="E6E6E6">
                <a:alpha val="100000"/>
              </a:srgbClr>
            </a:outerShdw>
          </a:effectLst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83700" y="5930900"/>
            <a:ext cx="7556500" cy="2667000"/>
          </a:xfrm>
          <a:prstGeom prst="rect">
            <a:avLst/>
          </a:prstGeom>
          <a:effectLst>
            <a:outerShdw dist="123262" dir="5400000">
              <a:srgbClr val="E6E6E6">
                <a:alpha val="100000"/>
              </a:srgbClr>
            </a:outerShdw>
          </a:effectLst>
        </p:spPr>
      </p:pic>
      <p:sp>
        <p:nvSpPr>
          <p:cNvPr id="21" name="TextBox 21"/>
          <p:cNvSpPr txBox="1"/>
          <p:nvPr/>
        </p:nvSpPr>
        <p:spPr>
          <a:xfrm>
            <a:off x="2514600" y="6032500"/>
            <a:ext cx="54229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체류자격외</a:t>
            </a:r>
            <a:r>
              <a:rPr lang="en-US" sz="2700" b="0" i="0" u="none" strike="noStrike">
                <a:solidFill>
                  <a:srgbClr val="000000"/>
                </a:solidFill>
                <a:latin typeface="Pretendard SemiBold"/>
              </a:rPr>
              <a:t> </a:t>
            </a: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활동</a:t>
            </a:r>
            <a:r>
              <a:rPr lang="en-US" sz="2700" b="0" i="0" u="none" strike="noStrike">
                <a:solidFill>
                  <a:srgbClr val="000000"/>
                </a:solidFill>
                <a:latin typeface="Pretendard SemiBold"/>
              </a:rPr>
              <a:t> </a:t>
            </a: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신고</a:t>
            </a:r>
            <a:r>
              <a:rPr lang="en-US" sz="2700" b="0" i="0" u="none" strike="noStrike">
                <a:solidFill>
                  <a:srgbClr val="000000"/>
                </a:solidFill>
                <a:latin typeface="Pretendard SemiBold"/>
              </a:rPr>
              <a:t> </a:t>
            </a: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의무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0350500" y="6032500"/>
            <a:ext cx="5422900" cy="482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07899"/>
              </a:lnSpc>
            </a:pP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출석</a:t>
            </a:r>
            <a:r>
              <a:rPr lang="en-US" sz="2700" b="0" i="0" u="none" strike="noStrike">
                <a:solidFill>
                  <a:srgbClr val="000000"/>
                </a:solidFill>
                <a:latin typeface="Pretendard SemiBold"/>
              </a:rPr>
              <a:t>/</a:t>
            </a:r>
            <a:r>
              <a:rPr lang="ko-KR" sz="2700" b="0" i="0" u="none" strike="noStrike">
                <a:solidFill>
                  <a:srgbClr val="000000"/>
                </a:solidFill>
                <a:ea typeface="Pretendard SemiBold"/>
              </a:rPr>
              <a:t>성적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651000" y="6959600"/>
            <a:ext cx="7150100" cy="11938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32800"/>
              </a:lnSpc>
            </a:pP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(1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차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적발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시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)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위반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정도가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경미한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경우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통고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처분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후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체류허가</a:t>
            </a:r>
          </a:p>
          <a:p>
            <a:pPr lvl="0" algn="ctr">
              <a:lnSpc>
                <a:spcPct val="132800"/>
              </a:lnSpc>
            </a:pP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(2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차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적발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시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)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예외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없이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강제퇴거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원칙</a:t>
            </a:r>
          </a:p>
          <a:p>
            <a:pPr lvl="0" algn="ctr">
              <a:lnSpc>
                <a:spcPct val="132800"/>
              </a:lnSpc>
            </a:pPr>
            <a:r>
              <a:rPr lang="ko-KR" sz="1700" b="0" i="0" u="none" strike="noStrike" spc="-100">
                <a:solidFill>
                  <a:srgbClr val="000000"/>
                </a:solidFill>
                <a:ea typeface="Pretendard Regular"/>
              </a:rPr>
              <a:t>법제</a:t>
            </a:r>
            <a:r>
              <a:rPr lang="en-US" sz="1700" b="0" i="0" u="none" strike="noStrike" spc="-100">
                <a:solidFill>
                  <a:srgbClr val="000000"/>
                </a:solidFill>
                <a:latin typeface="Pretendard Regular"/>
              </a:rPr>
              <a:t>89</a:t>
            </a:r>
            <a:r>
              <a:rPr lang="ko-KR" sz="1700" b="0" i="0" u="none" strike="noStrike" spc="-100">
                <a:solidFill>
                  <a:srgbClr val="000000"/>
                </a:solidFill>
                <a:ea typeface="Pretendard Regular"/>
              </a:rPr>
              <a:t>조</a:t>
            </a:r>
            <a:r>
              <a:rPr lang="en-US" sz="1700" b="0" i="0" u="none" strike="noStrike" spc="-100">
                <a:solidFill>
                  <a:srgbClr val="000000"/>
                </a:solidFill>
                <a:latin typeface="Pretendard Regular"/>
              </a:rPr>
              <a:t>(</a:t>
            </a:r>
            <a:r>
              <a:rPr lang="ko-KR" sz="1700" b="0" i="0" u="none" strike="noStrike" spc="-100">
                <a:solidFill>
                  <a:srgbClr val="000000"/>
                </a:solidFill>
                <a:ea typeface="Pretendard Regular"/>
              </a:rPr>
              <a:t>각종</a:t>
            </a:r>
            <a:r>
              <a:rPr lang="en-US" sz="1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700" b="0" i="0" u="none" strike="noStrike" spc="-100">
                <a:solidFill>
                  <a:srgbClr val="000000"/>
                </a:solidFill>
                <a:ea typeface="Pretendard Regular"/>
              </a:rPr>
              <a:t>허가</a:t>
            </a:r>
            <a:r>
              <a:rPr lang="en-US" sz="1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700" b="0" i="0" u="none" strike="noStrike" spc="-100">
                <a:solidFill>
                  <a:srgbClr val="000000"/>
                </a:solidFill>
                <a:ea typeface="Pretendard Regular"/>
              </a:rPr>
              <a:t>등의</a:t>
            </a:r>
            <a:r>
              <a:rPr lang="en-US" sz="1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700" b="0" i="0" u="none" strike="noStrike" spc="-100">
                <a:solidFill>
                  <a:srgbClr val="000000"/>
                </a:solidFill>
                <a:ea typeface="Pretendard Regular"/>
              </a:rPr>
              <a:t>취소</a:t>
            </a:r>
            <a:r>
              <a:rPr lang="en-US" sz="1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700" b="0" i="0" u="none" strike="noStrike" spc="-100">
                <a:solidFill>
                  <a:srgbClr val="000000"/>
                </a:solidFill>
                <a:ea typeface="Pretendard Regular"/>
              </a:rPr>
              <a:t>변경</a:t>
            </a:r>
            <a:r>
              <a:rPr lang="en-US" sz="1700" b="0" i="0" u="none" strike="noStrike" spc="-100">
                <a:solidFill>
                  <a:srgbClr val="000000"/>
                </a:solidFill>
                <a:latin typeface="Pretendard Regular"/>
              </a:rPr>
              <a:t>)</a:t>
            </a:r>
            <a:r>
              <a:rPr lang="ko-KR" sz="1700" b="0" i="0" u="none" strike="noStrike" spc="-100">
                <a:solidFill>
                  <a:srgbClr val="000000"/>
                </a:solidFill>
                <a:ea typeface="Pretendard Regular"/>
              </a:rPr>
              <a:t>에</a:t>
            </a:r>
            <a:r>
              <a:rPr lang="en-US" sz="1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700" b="0" i="0" u="none" strike="noStrike" spc="-100">
                <a:solidFill>
                  <a:srgbClr val="000000"/>
                </a:solidFill>
                <a:ea typeface="Pretendard Regular"/>
              </a:rPr>
              <a:t>따라</a:t>
            </a:r>
            <a:r>
              <a:rPr lang="en-US" sz="1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700" b="0" i="0" u="none" strike="noStrike" spc="-100">
                <a:solidFill>
                  <a:srgbClr val="000000"/>
                </a:solidFill>
                <a:ea typeface="Pretendard Regular"/>
              </a:rPr>
              <a:t>유학자격</a:t>
            </a:r>
            <a:r>
              <a:rPr lang="en-US" sz="17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1700" b="0" i="0" u="none" strike="noStrike" spc="-100">
                <a:solidFill>
                  <a:srgbClr val="000000"/>
                </a:solidFill>
                <a:ea typeface="Pretendard Regular"/>
              </a:rPr>
              <a:t>취소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9486900" y="6921500"/>
            <a:ext cx="7150100" cy="12954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132800"/>
              </a:lnSpc>
            </a:pP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성적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저조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(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학점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2.0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미만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)  </a:t>
            </a:r>
          </a:p>
          <a:p>
            <a:pPr lvl="0" algn="ctr">
              <a:lnSpc>
                <a:spcPct val="132800"/>
              </a:lnSpc>
            </a:pP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비자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연장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,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변경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등에서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불이익을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받을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수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000000"/>
                </a:solidFill>
                <a:ea typeface="Pretendard Regular"/>
              </a:rPr>
              <a:t>있음</a:t>
            </a:r>
            <a:r>
              <a:rPr lang="en-US" sz="2200" b="0" i="0" u="none" strike="noStrike" spc="-100">
                <a:solidFill>
                  <a:srgbClr val="000000"/>
                </a:solidFill>
                <a:latin typeface="Pretendard Regular"/>
              </a:rPr>
              <a:t>. </a:t>
            </a:r>
          </a:p>
          <a:p>
            <a:pPr lvl="0" algn="ctr">
              <a:lnSpc>
                <a:spcPct val="132800"/>
              </a:lnSpc>
            </a:pPr>
            <a:r>
              <a:rPr lang="ko-KR" sz="2200" b="0" i="0" u="none" strike="noStrike" spc="-100">
                <a:solidFill>
                  <a:srgbClr val="D94925"/>
                </a:solidFill>
                <a:ea typeface="Pretendard Regular"/>
              </a:rPr>
              <a:t>그</a:t>
            </a:r>
            <a:r>
              <a:rPr lang="en-US" sz="2200" b="0" i="0" u="none" strike="noStrike" spc="-100">
                <a:solidFill>
                  <a:srgbClr val="D94925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D94925"/>
                </a:solidFill>
                <a:ea typeface="Pretendard Regular"/>
              </a:rPr>
              <a:t>외</a:t>
            </a:r>
            <a:r>
              <a:rPr lang="en-US" sz="2200" b="0" i="0" u="none" strike="noStrike" spc="-100">
                <a:solidFill>
                  <a:srgbClr val="D94925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D94925"/>
                </a:solidFill>
                <a:ea typeface="Pretendard Regular"/>
              </a:rPr>
              <a:t>변경</a:t>
            </a:r>
            <a:r>
              <a:rPr lang="en-US" sz="2200" b="0" i="0" u="none" strike="noStrike" spc="-100">
                <a:solidFill>
                  <a:srgbClr val="D94925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D94925"/>
                </a:solidFill>
                <a:ea typeface="Pretendard Regular"/>
              </a:rPr>
              <a:t>사항</a:t>
            </a:r>
            <a:r>
              <a:rPr lang="en-US" sz="2200" b="0" i="0" u="none" strike="noStrike" spc="-100">
                <a:solidFill>
                  <a:srgbClr val="D94925"/>
                </a:solidFill>
                <a:latin typeface="Pretendard Regular"/>
              </a:rPr>
              <a:t>(</a:t>
            </a:r>
            <a:r>
              <a:rPr lang="ko-KR" sz="2200" b="0" i="0" u="none" strike="noStrike" spc="-100">
                <a:solidFill>
                  <a:srgbClr val="D94925"/>
                </a:solidFill>
                <a:ea typeface="Pretendard Regular"/>
              </a:rPr>
              <a:t>휴학</a:t>
            </a:r>
            <a:r>
              <a:rPr lang="en-US" sz="2200" b="0" i="0" u="none" strike="noStrike" spc="-100">
                <a:solidFill>
                  <a:srgbClr val="D94925"/>
                </a:solidFill>
                <a:latin typeface="Pretendard Regular"/>
              </a:rPr>
              <a:t>,</a:t>
            </a:r>
            <a:r>
              <a:rPr lang="ko-KR" sz="2200" b="0" i="0" u="none" strike="noStrike" spc="-100">
                <a:solidFill>
                  <a:srgbClr val="D94925"/>
                </a:solidFill>
                <a:ea typeface="Pretendard Regular"/>
              </a:rPr>
              <a:t>자퇴</a:t>
            </a:r>
            <a:r>
              <a:rPr lang="en-US" sz="2200" b="0" i="0" u="none" strike="noStrike" spc="-100">
                <a:solidFill>
                  <a:srgbClr val="D94925"/>
                </a:solidFill>
                <a:latin typeface="Pretendard Regular"/>
              </a:rPr>
              <a:t>,</a:t>
            </a:r>
            <a:r>
              <a:rPr lang="ko-KR" sz="2200" b="0" i="0" u="none" strike="noStrike" spc="-100">
                <a:solidFill>
                  <a:srgbClr val="D94925"/>
                </a:solidFill>
                <a:ea typeface="Pretendard Regular"/>
              </a:rPr>
              <a:t>귀국</a:t>
            </a:r>
            <a:r>
              <a:rPr lang="en-US" sz="2200" b="0" i="0" u="none" strike="noStrike" spc="-100">
                <a:solidFill>
                  <a:srgbClr val="D94925"/>
                </a:solidFill>
                <a:latin typeface="Pretendard Regular"/>
              </a:rPr>
              <a:t>)</a:t>
            </a:r>
            <a:r>
              <a:rPr lang="ko-KR" sz="2200" b="0" i="0" u="none" strike="noStrike" spc="-100">
                <a:solidFill>
                  <a:srgbClr val="D94925"/>
                </a:solidFill>
                <a:ea typeface="Pretendard Regular"/>
              </a:rPr>
              <a:t>등도</a:t>
            </a:r>
            <a:r>
              <a:rPr lang="en-US" sz="2200" b="0" i="0" u="none" strike="noStrike" spc="-100">
                <a:solidFill>
                  <a:srgbClr val="D94925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D94925"/>
                </a:solidFill>
                <a:ea typeface="Pretendard Regular"/>
              </a:rPr>
              <a:t>미리미리</a:t>
            </a:r>
            <a:r>
              <a:rPr lang="en-US" sz="2200" b="0" i="0" u="none" strike="noStrike" spc="-100">
                <a:solidFill>
                  <a:srgbClr val="D94925"/>
                </a:solidFill>
                <a:latin typeface="Pretendard Regular"/>
              </a:rPr>
              <a:t> </a:t>
            </a:r>
            <a:r>
              <a:rPr lang="ko-KR" sz="2200" b="0" i="0" u="none" strike="noStrike" spc="-100">
                <a:solidFill>
                  <a:srgbClr val="D94925"/>
                </a:solidFill>
                <a:ea typeface="Pretendard Regular"/>
              </a:rPr>
              <a:t>알려주세요</a:t>
            </a:r>
            <a:r>
              <a:rPr lang="en-US" sz="2200" b="0" i="0" u="none" strike="noStrike" spc="-100">
                <a:solidFill>
                  <a:srgbClr val="D94925"/>
                </a:solidFill>
                <a:latin typeface="Pretendard Regular"/>
              </a:rPr>
              <a:t>!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05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05.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학사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(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유학생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학점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 err="1">
                <a:solidFill>
                  <a:srgbClr val="000000"/>
                </a:solidFill>
                <a:ea typeface="Gmarket Sans Bold"/>
              </a:rPr>
              <a:t>이수표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)</a:t>
            </a:r>
          </a:p>
        </p:txBody>
      </p:sp>
      <p:graphicFrame>
        <p:nvGraphicFramePr>
          <p:cNvPr id="11" name="Table 11"/>
          <p:cNvGraphicFramePr>
            <a:graphicFrameLocks noGrp="1"/>
          </p:cNvGraphicFramePr>
          <p:nvPr/>
        </p:nvGraphicFramePr>
        <p:xfrm>
          <a:off x="1524000" y="2743200"/>
          <a:ext cx="15201900" cy="5397500"/>
        </p:xfrm>
        <a:graphic>
          <a:graphicData uri="http://schemas.openxmlformats.org/drawingml/2006/table">
            <a:tbl>
              <a:tblPr/>
              <a:tblGrid>
                <a:gridCol w="217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35000"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구분</a:t>
                      </a: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졸업이수학점</a:t>
                      </a:r>
                      <a:endParaRPr lang="en-US" sz="1100"/>
                    </a:p>
                  </a:txBody>
                  <a:tcPr marL="19050" marR="19050" marT="19050" marB="19050" anchor="ctr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교양</a:t>
                      </a:r>
                      <a:endParaRPr lang="en-US" sz="1100"/>
                    </a:p>
                  </a:txBody>
                  <a:tcPr marL="19050" marR="19050" marT="19050" marB="19050" anchor="ctr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전공</a:t>
                      </a:r>
                      <a:endParaRPr lang="en-US" sz="1100"/>
                    </a:p>
                  </a:txBody>
                  <a:tcPr marL="19050" marR="19050" marT="19050" marB="19050" anchor="ctr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자유선택학점</a:t>
                      </a:r>
                      <a:endParaRPr lang="en-US" sz="1100"/>
                    </a:p>
                  </a:txBody>
                  <a:tcPr marL="19050" marR="19050" marT="19050" marB="19050" anchor="ctr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3500"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필수</a:t>
                      </a:r>
                      <a:endParaRPr lang="en-US" sz="1100"/>
                    </a:p>
                  </a:txBody>
                  <a:tcPr marL="19050" marR="19050" marT="19050" marB="19050" anchor="ctr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영역필수</a:t>
                      </a:r>
                      <a:endParaRPr lang="en-US" sz="1100"/>
                    </a:p>
                  </a:txBody>
                  <a:tcPr marL="19050" marR="19050" marT="19050" marB="19050" anchor="ctr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주전공</a:t>
                      </a:r>
                      <a:endParaRPr lang="en-US" sz="1100"/>
                    </a:p>
                  </a:txBody>
                  <a:tcPr marL="19050" marR="19050" marT="19050" marB="19050" anchor="ctr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복수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/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연계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/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융합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/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자기설계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/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부전공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/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교직</a:t>
                      </a: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/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평생교육사</a:t>
                      </a:r>
                    </a:p>
                  </a:txBody>
                  <a:tcPr marL="19050" marR="19050" marT="19050" marB="19050" anchor="ctr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 cmpd="sng" algn="ctr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단일전공</a:t>
                      </a: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120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15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18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69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이상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18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복수전공</a:t>
                      </a: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120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15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18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39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36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12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연계전공</a:t>
                      </a: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120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15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18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39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36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12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선택사항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/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부전공</a:t>
                      </a:r>
                      <a:endParaRPr lang="en-US" sz="1100"/>
                    </a:p>
                  </a:txBody>
                  <a:tcPr marL="19050" marR="19050" marT="19050" marB="19050" anchor="ctr">
                    <a:lnL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120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15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18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54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21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12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078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Box 12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07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78000000" y="2147483647"/>
            <a:ext cx="2147483647" cy="2147483647"/>
            <a:chOff x="0" y="0"/>
            <a:chExt cx="0" cy="0"/>
          </a:xfrm>
        </p:grpSpPr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09600"/>
            <a:ext cx="17145000" cy="8686800"/>
          </a:xfrm>
          <a:prstGeom prst="rect">
            <a:avLst/>
          </a:prstGeom>
        </p:spPr>
      </p:pic>
      <p:grpSp>
        <p:nvGrpSpPr>
          <p:cNvPr id="4" name="Group 4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367000" y="2743200"/>
            <a:ext cx="3898900" cy="7620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1500" y="4533900"/>
            <a:ext cx="457200" cy="4572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700" y="8915400"/>
            <a:ext cx="18554700" cy="15367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8900" y="9359900"/>
            <a:ext cx="18478500" cy="10922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600" y="431800"/>
            <a:ext cx="17589500" cy="520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1524000" y="1384300"/>
            <a:ext cx="15252700" cy="1244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91300"/>
              </a:lnSpc>
            </a:pP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05.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학사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안내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(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편입생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>
                <a:solidFill>
                  <a:srgbClr val="000000"/>
                </a:solidFill>
                <a:ea typeface="Gmarket Sans Bold"/>
              </a:rPr>
              <a:t>학점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 </a:t>
            </a:r>
            <a:r>
              <a:rPr lang="ko-KR" sz="7000" b="0" i="0" u="none" strike="noStrike" spc="-300" dirty="0" err="1">
                <a:solidFill>
                  <a:srgbClr val="000000"/>
                </a:solidFill>
                <a:ea typeface="Gmarket Sans Bold"/>
              </a:rPr>
              <a:t>이수표</a:t>
            </a:r>
            <a:r>
              <a:rPr lang="en-US" sz="7000" b="0" i="0" u="none" strike="noStrike" spc="-300" dirty="0">
                <a:solidFill>
                  <a:srgbClr val="000000"/>
                </a:solidFill>
                <a:latin typeface="Gmarket Sans Bold"/>
              </a:rPr>
              <a:t>)</a:t>
            </a:r>
          </a:p>
        </p:txBody>
      </p:sp>
      <p:graphicFrame>
        <p:nvGraphicFramePr>
          <p:cNvPr id="11" name="Table 11"/>
          <p:cNvGraphicFramePr>
            <a:graphicFrameLocks noGrp="1"/>
          </p:cNvGraphicFramePr>
          <p:nvPr/>
        </p:nvGraphicFramePr>
        <p:xfrm>
          <a:off x="1371600" y="3009900"/>
          <a:ext cx="15544800" cy="3746500"/>
        </p:xfrm>
        <a:graphic>
          <a:graphicData uri="http://schemas.openxmlformats.org/drawingml/2006/table">
            <a:tbl>
              <a:tblPr/>
              <a:tblGrid>
                <a:gridCol w="207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1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6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33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구분</a:t>
                      </a:r>
                      <a:endParaRPr lang="en-US" sz="1100"/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2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학년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3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학년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en-US" sz="2100" b="0" i="0" u="none" strike="noStrike">
                          <a:solidFill>
                            <a:srgbClr val="000000"/>
                          </a:solidFill>
                          <a:latin typeface="Pretendard ExtraBold"/>
                        </a:rPr>
                        <a:t>4</a:t>
                      </a:r>
                      <a:r>
                        <a:rPr lang="ko-KR" sz="2100" b="0" i="0" u="none" strike="noStrike">
                          <a:solidFill>
                            <a:srgbClr val="000000"/>
                          </a:solidFill>
                          <a:ea typeface="Pretendard ExtraBold"/>
                        </a:rPr>
                        <a:t>학년</a:t>
                      </a:r>
                      <a:endParaRPr lang="en-US" sz="1100"/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유사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전공</a:t>
                      </a:r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편입생</a:t>
                      </a:r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졸업학점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86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전공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63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+ 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자유선택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23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졸업학점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60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전공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51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+ 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자유선택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9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졸업학점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30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전공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21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+ 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자유선택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9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4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비유사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전공</a:t>
                      </a:r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편입생</a:t>
                      </a:r>
                    </a:p>
                  </a:txBody>
                  <a:tcPr marL="19050" marR="19050" marT="19050" marB="19050" anchor="ctr">
                    <a:lnL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졸업학점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86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전공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63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+ 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자유선택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23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졸업학점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60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 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전공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51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+ 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자유선택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9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91714"/>
                        </a:lnSpc>
                        <a:defRPr/>
                      </a:pP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졸업학점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45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endParaRPr lang="en-US" sz="1100"/>
                    </a:p>
                    <a:p>
                      <a:pPr lvl="0" algn="ctr">
                        <a:lnSpc>
                          <a:spcPct val="91714"/>
                        </a:lnSpc>
                      </a:pP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(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전공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36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+  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자유선택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 9</a:t>
                      </a:r>
                      <a:r>
                        <a:rPr lang="ko-KR" sz="2100" b="0" i="0" u="none" strike="noStrike">
                          <a:solidFill>
                            <a:srgbClr val="787878"/>
                          </a:solidFill>
                          <a:ea typeface="Pretendard Medium"/>
                        </a:rPr>
                        <a:t>학점</a:t>
                      </a:r>
                      <a:r>
                        <a:rPr lang="en-US" sz="2100" b="0" i="0" u="none" strike="noStrike">
                          <a:solidFill>
                            <a:srgbClr val="787878"/>
                          </a:solidFill>
                          <a:latin typeface="Pretendard Medium"/>
                        </a:rPr>
                        <a:t>)</a:t>
                      </a:r>
                    </a:p>
                  </a:txBody>
                  <a:tcPr marL="19050" marR="19050" marT="19050" marB="19050" anchor="ctr">
                    <a:lnL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9" cap="flat" cmpd="sng" algn="ctr">
                      <a:solidFill>
                        <a:srgbClr val="78787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4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TextBox 12"/>
          <p:cNvSpPr txBox="1"/>
          <p:nvPr/>
        </p:nvSpPr>
        <p:spPr>
          <a:xfrm>
            <a:off x="13614400" y="9690100"/>
            <a:ext cx="4102100" cy="355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r">
              <a:lnSpc>
                <a:spcPct val="95449"/>
              </a:lnSpc>
            </a:pPr>
            <a:r>
              <a:rPr lang="en-US" sz="2000" b="0" i="0" u="none" strike="noStrike">
                <a:solidFill>
                  <a:srgbClr val="000000"/>
                </a:solidFill>
                <a:latin typeface="Gmarket Sans Bold"/>
              </a:rPr>
              <a:t>08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2147483647" y="2147483647"/>
            <a:ext cx="2147483647" cy="2147483647"/>
            <a:chOff x="0" y="0"/>
            <a:chExt cx="0" cy="0"/>
          </a:xfrm>
        </p:grpSpPr>
      </p:grpSp>
      <p:sp>
        <p:nvSpPr>
          <p:cNvPr id="14" name="TextBox 14"/>
          <p:cNvSpPr txBox="1"/>
          <p:nvPr/>
        </p:nvSpPr>
        <p:spPr>
          <a:xfrm>
            <a:off x="6311900" y="7048500"/>
            <a:ext cx="5664200" cy="6604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87149"/>
              </a:lnSpc>
            </a:pPr>
            <a:r>
              <a:rPr lang="ko-KR" sz="3700" b="1" i="0" u="none" strike="noStrike">
                <a:solidFill>
                  <a:srgbClr val="000000"/>
                </a:solidFill>
                <a:ea typeface="Pretendard SemiBold"/>
              </a:rPr>
              <a:t>학사경고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499100" y="7772400"/>
            <a:ext cx="7289800" cy="863600"/>
          </a:xfrm>
          <a:prstGeom prst="rect">
            <a:avLst/>
          </a:prstGeom>
        </p:spPr>
        <p:txBody>
          <a:bodyPr lIns="0" tIns="0" rIns="0" bIns="0" rtlCol="0" anchor="ctr"/>
          <a:lstStyle/>
          <a:p>
            <a:pPr lvl="0" algn="ctr">
              <a:lnSpc>
                <a:spcPct val="87149"/>
              </a:lnSpc>
            </a:pP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평점</a:t>
            </a:r>
            <a:r>
              <a:rPr lang="en-US" sz="2800" b="0" i="0" u="none" strike="noStrike">
                <a:solidFill>
                  <a:srgbClr val="D94925"/>
                </a:solidFill>
                <a:latin typeface="Pretendard SemiBold"/>
              </a:rPr>
              <a:t> </a:t>
            </a: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평균</a:t>
            </a:r>
            <a:r>
              <a:rPr lang="en-US" sz="2800" b="0" i="0" u="none" strike="noStrike">
                <a:solidFill>
                  <a:srgbClr val="D94925"/>
                </a:solidFill>
                <a:latin typeface="Pretendard SemiBold"/>
              </a:rPr>
              <a:t> 1.0 </a:t>
            </a: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미만</a:t>
            </a:r>
            <a:r>
              <a:rPr lang="en-US" sz="2800" b="0" i="0" u="none" strike="noStrike">
                <a:solidFill>
                  <a:srgbClr val="D94925"/>
                </a:solidFill>
                <a:latin typeface="Pretendard SemiBold"/>
              </a:rPr>
              <a:t> : </a:t>
            </a: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학사</a:t>
            </a:r>
            <a:r>
              <a:rPr lang="en-US" sz="2800" b="0" i="0" u="none" strike="noStrike">
                <a:solidFill>
                  <a:srgbClr val="D94925"/>
                </a:solidFill>
                <a:latin typeface="Pretendard SemiBold"/>
              </a:rPr>
              <a:t> </a:t>
            </a: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경고</a:t>
            </a:r>
            <a:r>
              <a:rPr lang="en-US" sz="2800" b="0" i="0" u="none" strike="noStrike">
                <a:solidFill>
                  <a:srgbClr val="D94925"/>
                </a:solidFill>
                <a:latin typeface="Pretendard SemiBold"/>
              </a:rPr>
              <a:t> 1</a:t>
            </a: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회</a:t>
            </a:r>
          </a:p>
          <a:p>
            <a:pPr lvl="0" algn="ctr">
              <a:lnSpc>
                <a:spcPct val="87149"/>
              </a:lnSpc>
            </a:pP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학사</a:t>
            </a:r>
            <a:r>
              <a:rPr lang="en-US" sz="2800" b="0" i="0" u="none" strike="noStrike">
                <a:solidFill>
                  <a:srgbClr val="D94925"/>
                </a:solidFill>
                <a:latin typeface="Pretendard SemiBold"/>
              </a:rPr>
              <a:t> </a:t>
            </a: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경고</a:t>
            </a:r>
            <a:r>
              <a:rPr lang="en-US" sz="2800" b="0" i="0" u="none" strike="noStrike">
                <a:solidFill>
                  <a:srgbClr val="D94925"/>
                </a:solidFill>
                <a:latin typeface="Pretendard SemiBold"/>
              </a:rPr>
              <a:t> 2</a:t>
            </a: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회</a:t>
            </a:r>
            <a:r>
              <a:rPr lang="en-US" sz="2800" b="0" i="0" u="none" strike="noStrike">
                <a:solidFill>
                  <a:srgbClr val="D94925"/>
                </a:solidFill>
                <a:latin typeface="Pretendard SemiBold"/>
              </a:rPr>
              <a:t> : </a:t>
            </a: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비자</a:t>
            </a:r>
            <a:r>
              <a:rPr lang="en-US" sz="2800" b="0" i="0" u="none" strike="noStrike">
                <a:solidFill>
                  <a:srgbClr val="D94925"/>
                </a:solidFill>
                <a:latin typeface="Pretendard SemiBold"/>
              </a:rPr>
              <a:t> </a:t>
            </a: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발급</a:t>
            </a:r>
            <a:r>
              <a:rPr lang="en-US" sz="2800" b="0" i="0" u="none" strike="noStrike">
                <a:solidFill>
                  <a:srgbClr val="D94925"/>
                </a:solidFill>
                <a:latin typeface="Pretendard SemiBold"/>
              </a:rPr>
              <a:t> </a:t>
            </a:r>
            <a:r>
              <a:rPr lang="ko-KR" sz="2800" b="0" i="0" u="none" strike="noStrike">
                <a:solidFill>
                  <a:srgbClr val="D94925"/>
                </a:solidFill>
                <a:ea typeface="Pretendard SemiBold"/>
              </a:rPr>
              <a:t>제한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2555</Words>
  <Application>Microsoft Office PowerPoint</Application>
  <PresentationFormat>사용자 지정</PresentationFormat>
  <Paragraphs>542</Paragraphs>
  <Slides>32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15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32</vt:i4>
      </vt:variant>
    </vt:vector>
  </HeadingPairs>
  <TitlesOfParts>
    <vt:vector size="48" baseType="lpstr">
      <vt:lpstr>Gmarket Sans Bold</vt:lpstr>
      <vt:lpstr>Gmarket Sans Light</vt:lpstr>
      <vt:lpstr>Calibri</vt:lpstr>
      <vt:lpstr>Noto Sans CJK KR Bold</vt:lpstr>
      <vt:lpstr>Pretendard Bold</vt:lpstr>
      <vt:lpstr>Pretendard SemiBold</vt:lpstr>
      <vt:lpstr>Pretendard Medium</vt:lpstr>
      <vt:lpstr>Pretendard ExtraBold</vt:lpstr>
      <vt:lpstr>Anek Bangla Expanded SemiBold</vt:lpstr>
      <vt:lpstr>210 Nemojin 030</vt:lpstr>
      <vt:lpstr>Gmarket Sans Medium</vt:lpstr>
      <vt:lpstr>Arial</vt:lpstr>
      <vt:lpstr>S-Core Dream 5 Medium</vt:lpstr>
      <vt:lpstr>Pretendard Regular</vt:lpstr>
      <vt:lpstr>Pretendard Black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judy</dc:creator>
  <cp:lastModifiedBy>윤현정</cp:lastModifiedBy>
  <cp:revision>7</cp:revision>
  <dcterms:created xsi:type="dcterms:W3CDTF">2006-08-16T00:00:00Z</dcterms:created>
  <dcterms:modified xsi:type="dcterms:W3CDTF">2026-02-25T06:04:17Z</dcterms:modified>
</cp:coreProperties>
</file>